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486" r:id="rId2"/>
    <p:sldId id="300" r:id="rId3"/>
    <p:sldId id="509" r:id="rId4"/>
    <p:sldId id="324" r:id="rId5"/>
    <p:sldId id="499" r:id="rId6"/>
    <p:sldId id="510" r:id="rId7"/>
    <p:sldId id="489" r:id="rId8"/>
    <p:sldId id="492" r:id="rId9"/>
    <p:sldId id="491" r:id="rId10"/>
    <p:sldId id="493" r:id="rId11"/>
    <p:sldId id="500" r:id="rId12"/>
    <p:sldId id="502" r:id="rId13"/>
    <p:sldId id="503" r:id="rId14"/>
    <p:sldId id="504" r:id="rId15"/>
    <p:sldId id="505" r:id="rId16"/>
    <p:sldId id="506" r:id="rId17"/>
    <p:sldId id="507" r:id="rId18"/>
    <p:sldId id="306" r:id="rId19"/>
    <p:sldId id="494" r:id="rId20"/>
    <p:sldId id="495" r:id="rId21"/>
    <p:sldId id="496" r:id="rId22"/>
    <p:sldId id="498" r:id="rId23"/>
    <p:sldId id="497" r:id="rId24"/>
    <p:sldId id="488" r:id="rId25"/>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39">
          <p15:clr>
            <a:srgbClr val="A4A3A4"/>
          </p15:clr>
        </p15:guide>
        <p15:guide id="2" orient="horz" pos="588">
          <p15:clr>
            <a:srgbClr val="A4A3A4"/>
          </p15:clr>
        </p15:guide>
        <p15:guide id="3" orient="horz" pos="981">
          <p15:clr>
            <a:srgbClr val="A4A3A4"/>
          </p15:clr>
        </p15:guide>
        <p15:guide id="4" orient="horz" pos="3955">
          <p15:clr>
            <a:srgbClr val="A4A3A4"/>
          </p15:clr>
        </p15:guide>
        <p15:guide id="5" pos="2114">
          <p15:clr>
            <a:srgbClr val="A4A3A4"/>
          </p15:clr>
        </p15:guide>
        <p15:guide id="6" pos="5768">
          <p15:clr>
            <a:srgbClr val="A4A3A4"/>
          </p15:clr>
        </p15:guide>
        <p15:guide id="7" pos="1016">
          <p15:clr>
            <a:srgbClr val="A4A3A4"/>
          </p15:clr>
        </p15:guide>
        <p15:guide id="8" pos="387">
          <p15:clr>
            <a:srgbClr val="A4A3A4"/>
          </p15:clr>
        </p15:guide>
        <p15:guide id="9" pos="72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秦岭" initials="LQ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66"/>
    <a:srgbClr val="0000CC"/>
    <a:srgbClr val="575757"/>
    <a:srgbClr val="A22700"/>
    <a:srgbClr val="CC0000"/>
    <a:srgbClr val="474343"/>
    <a:srgbClr val="CC3300"/>
    <a:srgbClr val="FF3300"/>
    <a:srgbClr val="F8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03" autoAdjust="0"/>
    <p:restoredTop sz="94424" autoAdjust="0"/>
  </p:normalViewPr>
  <p:slideViewPr>
    <p:cSldViewPr snapToObjects="1" showGuides="1">
      <p:cViewPr varScale="1">
        <p:scale>
          <a:sx n="86" d="100"/>
          <a:sy n="86" d="100"/>
        </p:scale>
        <p:origin x="258" y="66"/>
      </p:cViewPr>
      <p:guideLst>
        <p:guide orient="horz" pos="3339"/>
        <p:guide orient="horz" pos="588"/>
        <p:guide orient="horz" pos="981"/>
        <p:guide orient="horz" pos="3955"/>
        <p:guide pos="2114"/>
        <p:guide pos="5768"/>
        <p:guide pos="1016"/>
        <p:guide pos="387"/>
        <p:guide pos="7239"/>
      </p:guideLst>
    </p:cSldViewPr>
  </p:slideViewPr>
  <p:notesTextViewPr>
    <p:cViewPr>
      <p:scale>
        <a:sx n="1" d="1"/>
        <a:sy n="1" d="1"/>
      </p:scale>
      <p:origin x="0" y="0"/>
    </p:cViewPr>
  </p:notesTextViewPr>
  <p:sorterViewPr>
    <p:cViewPr varScale="1">
      <p:scale>
        <a:sx n="1" d="1"/>
        <a:sy n="1" d="1"/>
      </p:scale>
      <p:origin x="0" y="2502"/>
    </p:cViewPr>
  </p:sorterViewPr>
  <p:notesViewPr>
    <p:cSldViewPr snapToObjects="1">
      <p:cViewPr varScale="1">
        <p:scale>
          <a:sx n="55" d="100"/>
          <a:sy n="55" d="100"/>
        </p:scale>
        <p:origin x="181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F53374-1BA6-4011-9867-4BE9FD3CCADA}" type="datetimeFigureOut">
              <a:rPr lang="zh-CN" altLang="en-US" smtClean="0"/>
              <a:t>2023/6/27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028F4C-EEC3-4C29-A342-C540FB832FB2}"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5BE39F-98F0-43F2-83C4-9C294FFC7CB3}" type="datetimeFigureOut">
              <a:rPr lang="zh-CN" altLang="en-US" smtClean="0"/>
              <a:t>2023/6/27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2703BB-6236-4DED-A6CB-FFA59D9A4D0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B2703BB-6236-4DED-A6CB-FFA59D9A4D00}"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E649C8-B3EE-4AFD-9E7D-699D84A42C03}" type="slidenum">
              <a:rPr lang="zh-CN" altLang="en-US" smtClean="0"/>
              <a:t>19</a:t>
            </a:fld>
            <a:endParaRPr lang="zh-CN" altLang="en-US"/>
          </a:p>
        </p:txBody>
      </p:sp>
    </p:spTree>
    <p:extLst>
      <p:ext uri="{BB962C8B-B14F-4D97-AF65-F5344CB8AC3E}">
        <p14:creationId xmlns:p14="http://schemas.microsoft.com/office/powerpoint/2010/main" val="2684235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E649C8-B3EE-4AFD-9E7D-699D84A42C03}" type="slidenum">
              <a:rPr lang="zh-CN" altLang="en-US" smtClean="0"/>
              <a:t>20</a:t>
            </a:fld>
            <a:endParaRPr lang="zh-CN" altLang="en-US"/>
          </a:p>
        </p:txBody>
      </p:sp>
    </p:spTree>
    <p:extLst>
      <p:ext uri="{BB962C8B-B14F-4D97-AF65-F5344CB8AC3E}">
        <p14:creationId xmlns:p14="http://schemas.microsoft.com/office/powerpoint/2010/main" val="1972619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E649C8-B3EE-4AFD-9E7D-699D84A42C03}" type="slidenum">
              <a:rPr lang="zh-CN" altLang="en-US" smtClean="0"/>
              <a:t>21</a:t>
            </a:fld>
            <a:endParaRPr lang="zh-CN" altLang="en-US"/>
          </a:p>
        </p:txBody>
      </p:sp>
    </p:spTree>
    <p:extLst>
      <p:ext uri="{BB962C8B-B14F-4D97-AF65-F5344CB8AC3E}">
        <p14:creationId xmlns:p14="http://schemas.microsoft.com/office/powerpoint/2010/main" val="3475500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E649C8-B3EE-4AFD-9E7D-699D84A42C03}" type="slidenum">
              <a:rPr lang="zh-CN" altLang="en-US" smtClean="0"/>
              <a:t>22</a:t>
            </a:fld>
            <a:endParaRPr lang="zh-CN" altLang="en-US"/>
          </a:p>
        </p:txBody>
      </p:sp>
    </p:spTree>
    <p:extLst>
      <p:ext uri="{BB962C8B-B14F-4D97-AF65-F5344CB8AC3E}">
        <p14:creationId xmlns:p14="http://schemas.microsoft.com/office/powerpoint/2010/main" val="410839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E649C8-B3EE-4AFD-9E7D-699D84A42C03}" type="slidenum">
              <a:rPr lang="zh-CN" altLang="en-US" smtClean="0"/>
              <a:t>23</a:t>
            </a:fld>
            <a:endParaRPr lang="zh-CN" altLang="en-US"/>
          </a:p>
        </p:txBody>
      </p:sp>
    </p:spTree>
    <p:extLst>
      <p:ext uri="{BB962C8B-B14F-4D97-AF65-F5344CB8AC3E}">
        <p14:creationId xmlns:p14="http://schemas.microsoft.com/office/powerpoint/2010/main" val="417566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13316" name="页眉占位符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mtClean="0">
                <a:latin typeface="Calibri" panose="020F0502020204030204" pitchFamily="34" charset="0"/>
              </a:rPr>
              <a:t>编制招标文件需要注意的几点</a:t>
            </a:r>
          </a:p>
        </p:txBody>
      </p:sp>
      <p:sp>
        <p:nvSpPr>
          <p:cNvPr id="13317" name="灯片编号占位符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0C7590D-883C-4404-AB99-1E0963EF4E54}" type="slidenum">
              <a:rPr lang="zh-CN" altLang="en-US" smtClean="0">
                <a:latin typeface="Calibri" panose="020F0502020204030204" pitchFamily="34" charset="0"/>
              </a:rPr>
              <a:pPr/>
              <a:t>11</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624378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15364" name="页眉占位符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mtClean="0">
                <a:latin typeface="Calibri" panose="020F0502020204030204" pitchFamily="34" charset="0"/>
              </a:rPr>
              <a:t>编制招标文件需要注意的几点</a:t>
            </a:r>
          </a:p>
        </p:txBody>
      </p:sp>
      <p:sp>
        <p:nvSpPr>
          <p:cNvPr id="15365" name="灯片编号占位符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27D6BEE-F3C2-44E6-A9EF-1201F21E6EC3}" type="slidenum">
              <a:rPr lang="zh-CN" altLang="en-US" smtClean="0">
                <a:latin typeface="Calibri" panose="020F0502020204030204" pitchFamily="34" charset="0"/>
              </a:rPr>
              <a:pPr/>
              <a:t>12</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2808404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17412" name="页眉占位符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mtClean="0">
                <a:latin typeface="Calibri" panose="020F0502020204030204" pitchFamily="34" charset="0"/>
              </a:rPr>
              <a:t>编制招标文件需要注意的几点</a:t>
            </a:r>
          </a:p>
        </p:txBody>
      </p:sp>
      <p:sp>
        <p:nvSpPr>
          <p:cNvPr id="17413" name="灯片编号占位符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84D6ECD-6799-47C5-824F-C15532F37A76}" type="slidenum">
              <a:rPr lang="zh-CN" altLang="en-US" smtClean="0">
                <a:latin typeface="Calibri" panose="020F0502020204030204" pitchFamily="34" charset="0"/>
              </a:rPr>
              <a:pPr/>
              <a:t>13</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58961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19460" name="页眉占位符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mtClean="0">
                <a:latin typeface="Calibri" panose="020F0502020204030204" pitchFamily="34" charset="0"/>
              </a:rPr>
              <a:t>编制招标文件需要注意的几点</a:t>
            </a:r>
          </a:p>
        </p:txBody>
      </p:sp>
      <p:sp>
        <p:nvSpPr>
          <p:cNvPr id="19461" name="灯片编号占位符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E9FC3C6-00E0-4018-A437-47C6E4A6F042}" type="slidenum">
              <a:rPr lang="zh-CN" altLang="en-US" smtClean="0">
                <a:latin typeface="Calibri" panose="020F0502020204030204" pitchFamily="34" charset="0"/>
              </a:rPr>
              <a:pPr/>
              <a:t>14</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61752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21508" name="页眉占位符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mtClean="0">
                <a:latin typeface="Calibri" panose="020F0502020204030204" pitchFamily="34" charset="0"/>
              </a:rPr>
              <a:t>编制招标文件需要注意的几点</a:t>
            </a:r>
          </a:p>
        </p:txBody>
      </p:sp>
      <p:sp>
        <p:nvSpPr>
          <p:cNvPr id="21509" name="灯片编号占位符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07589D2-54A6-4DBB-8CFF-1FF42A0503DF}" type="slidenum">
              <a:rPr lang="zh-CN" altLang="en-US" smtClean="0">
                <a:latin typeface="Calibri" panose="020F0502020204030204" pitchFamily="34" charset="0"/>
              </a:rPr>
              <a:pPr/>
              <a:t>15</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2625835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23556" name="页眉占位符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mtClean="0">
                <a:latin typeface="Calibri" panose="020F0502020204030204" pitchFamily="34" charset="0"/>
              </a:rPr>
              <a:t>编制招标文件需要注意的几点</a:t>
            </a:r>
          </a:p>
        </p:txBody>
      </p:sp>
      <p:sp>
        <p:nvSpPr>
          <p:cNvPr id="23557" name="灯片编号占位符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C1CA0BA-A70D-4B72-B908-A181F87FBFA6}" type="slidenum">
              <a:rPr lang="zh-CN" altLang="en-US" smtClean="0">
                <a:latin typeface="Calibri" panose="020F0502020204030204" pitchFamily="34" charset="0"/>
              </a:rPr>
              <a:pPr/>
              <a:t>16</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314653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25604" name="页眉占位符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mtClean="0">
                <a:latin typeface="Calibri" panose="020F0502020204030204" pitchFamily="34" charset="0"/>
              </a:rPr>
              <a:t>编制招标文件需要注意的几点</a:t>
            </a:r>
          </a:p>
        </p:txBody>
      </p:sp>
      <p:sp>
        <p:nvSpPr>
          <p:cNvPr id="25605" name="灯片编号占位符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DA2E3A0-06BE-4B66-9A72-E0FB5C363D09}" type="slidenum">
              <a:rPr lang="zh-CN" altLang="en-US" smtClean="0">
                <a:latin typeface="Calibri" panose="020F0502020204030204" pitchFamily="34" charset="0"/>
              </a:rPr>
              <a:pPr/>
              <a:t>17</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2616761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E649C8-B3EE-4AFD-9E7D-699D84A42C03}" type="slidenum">
              <a:rPr lang="zh-CN" altLang="en-US" smtClean="0"/>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333C7DF1-9C8D-47D3-884E-0A4781359C04}" type="datetimeFigureOut">
              <a:rPr lang="zh-CN" altLang="en-US" smtClean="0"/>
              <a:t>2023/6/27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74E1582-8AFF-4772-93C6-0E7462AFCE37}" type="slidenum">
              <a:rPr lang="zh-CN" altLang="en-US" smtClean="0"/>
              <a:t>‹#›</a:t>
            </a:fld>
            <a:endParaRPr lang="zh-CN" alt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33C7DF1-9C8D-47D3-884E-0A4781359C04}" type="datetimeFigureOut">
              <a:rPr lang="zh-CN" altLang="en-US" smtClean="0"/>
              <a:t>2023/6/27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74E1582-8AFF-4772-93C6-0E7462AFCE37}" type="slidenum">
              <a:rPr lang="zh-CN" altLang="en-US" smtClean="0"/>
              <a:t>‹#›</a:t>
            </a:fld>
            <a:endParaRPr lang="zh-CN" alt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33C7DF1-9C8D-47D3-884E-0A4781359C04}" type="datetimeFigureOut">
              <a:rPr lang="zh-CN" altLang="en-US" smtClean="0"/>
              <a:t>2023/6/27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74E1582-8AFF-4772-93C6-0E7462AFCE37}" type="slidenum">
              <a:rPr lang="zh-CN" altLang="en-US" smtClean="0"/>
              <a:t>‹#›</a:t>
            </a:fld>
            <a:endParaRPr lang="zh-CN" altLang="en-US"/>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23"/>
          <p:cNvSpPr>
            <a:spLocks noGrp="1"/>
          </p:cNvSpPr>
          <p:nvPr>
            <p:ph type="dt" sz="half" idx="10"/>
          </p:nvPr>
        </p:nvSpPr>
        <p:spPr/>
        <p:txBody>
          <a:bodyPr/>
          <a:lstStyle>
            <a:lvl1pPr>
              <a:defRPr/>
            </a:lvl1pPr>
          </a:lstStyle>
          <a:p>
            <a:pPr>
              <a:defRPr/>
            </a:pPr>
            <a:fld id="{88A3D85A-AEF8-4456-A87F-FDF44B6ACBF9}" type="datetime1">
              <a:rPr lang="zh-CN" altLang="en-US"/>
              <a:pPr>
                <a:defRPr/>
              </a:pPr>
              <a:t>2023/6/27</a:t>
            </a:fld>
            <a:endParaRPr lang="zh-CN" altLang="en-US"/>
          </a:p>
        </p:txBody>
      </p:sp>
      <p:sp>
        <p:nvSpPr>
          <p:cNvPr id="5" name="页脚占位符 9"/>
          <p:cNvSpPr>
            <a:spLocks noGrp="1"/>
          </p:cNvSpPr>
          <p:nvPr>
            <p:ph type="ftr" sz="quarter" idx="11"/>
          </p:nvPr>
        </p:nvSpPr>
        <p:spPr/>
        <p:txBody>
          <a:bodyPr/>
          <a:lstStyle>
            <a:lvl1pPr>
              <a:defRPr/>
            </a:lvl1pPr>
          </a:lstStyle>
          <a:p>
            <a:pPr>
              <a:defRPr/>
            </a:pPr>
            <a:endParaRPr lang="zh-CN" altLang="en-US"/>
          </a:p>
        </p:txBody>
      </p:sp>
      <p:sp>
        <p:nvSpPr>
          <p:cNvPr id="6" name="灯片编号占位符 21"/>
          <p:cNvSpPr>
            <a:spLocks noGrp="1"/>
          </p:cNvSpPr>
          <p:nvPr>
            <p:ph type="sldNum" sz="quarter" idx="12"/>
          </p:nvPr>
        </p:nvSpPr>
        <p:spPr/>
        <p:txBody>
          <a:bodyPr/>
          <a:lstStyle>
            <a:lvl1pPr>
              <a:defRPr/>
            </a:lvl1pPr>
          </a:lstStyle>
          <a:p>
            <a:pPr>
              <a:defRPr/>
            </a:pPr>
            <a:fld id="{105495AF-5357-414C-8CFA-E2B17E0875CA}" type="slidenum">
              <a:rPr lang="zh-CN" altLang="en-US"/>
              <a:pPr>
                <a:defRPr/>
              </a:pPr>
              <a:t>‹#›</a:t>
            </a:fld>
            <a:endParaRPr lang="en-US" altLang="zh-CN"/>
          </a:p>
        </p:txBody>
      </p:sp>
    </p:spTree>
    <p:extLst>
      <p:ext uri="{BB962C8B-B14F-4D97-AF65-F5344CB8AC3E}">
        <p14:creationId xmlns:p14="http://schemas.microsoft.com/office/powerpoint/2010/main" val="1610323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33C7DF1-9C8D-47D3-884E-0A4781359C04}" type="datetimeFigureOut">
              <a:rPr lang="zh-CN" altLang="en-US" smtClean="0"/>
              <a:t>2023/6/27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74E1582-8AFF-4772-93C6-0E7462AFCE37}" type="slidenum">
              <a:rPr lang="zh-CN" altLang="en-US" smtClean="0"/>
              <a:t>‹#›</a:t>
            </a:fld>
            <a:endParaRPr lang="zh-CN" alt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333C7DF1-9C8D-47D3-884E-0A4781359C04}" type="datetimeFigureOut">
              <a:rPr lang="zh-CN" altLang="en-US" smtClean="0"/>
              <a:t>2023/6/27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74E1582-8AFF-4772-93C6-0E7462AFCE37}" type="slidenum">
              <a:rPr lang="zh-CN" altLang="en-US" smtClean="0"/>
              <a:t>‹#›</a:t>
            </a:fld>
            <a:endParaRPr lang="zh-CN" alt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333C7DF1-9C8D-47D3-884E-0A4781359C04}" type="datetimeFigureOut">
              <a:rPr lang="zh-CN" altLang="en-US" smtClean="0"/>
              <a:t>2023/6/27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74E1582-8AFF-4772-93C6-0E7462AFCE37}" type="slidenum">
              <a:rPr lang="zh-CN" altLang="en-US" smtClean="0"/>
              <a:t>‹#›</a:t>
            </a:fld>
            <a:endParaRPr lang="zh-CN" alt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333C7DF1-9C8D-47D3-884E-0A4781359C04}" type="datetimeFigureOut">
              <a:rPr lang="zh-CN" altLang="en-US" smtClean="0"/>
              <a:t>2023/6/27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74E1582-8AFF-4772-93C6-0E7462AFCE37}" type="slidenum">
              <a:rPr lang="zh-CN" altLang="en-US" smtClean="0"/>
              <a:t>‹#›</a:t>
            </a:fld>
            <a:endParaRPr lang="zh-CN" alt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333C7DF1-9C8D-47D3-884E-0A4781359C04}" type="datetimeFigureOut">
              <a:rPr lang="zh-CN" altLang="en-US" smtClean="0"/>
              <a:t>2023/6/27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74E1582-8AFF-4772-93C6-0E7462AFCE37}" type="slidenum">
              <a:rPr lang="zh-CN" altLang="en-US" smtClean="0"/>
              <a:t>‹#›</a:t>
            </a:fld>
            <a:endParaRPr lang="zh-CN" alt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3">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333C7DF1-9C8D-47D3-884E-0A4781359C04}" type="datetimeFigureOut">
              <a:rPr lang="zh-CN" altLang="en-US" smtClean="0"/>
              <a:t>2023/6/27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74E1582-8AFF-4772-93C6-0E7462AFCE37}" type="slidenum">
              <a:rPr lang="zh-CN" altLang="en-US" smtClean="0"/>
              <a:t>‹#›</a:t>
            </a:fld>
            <a:endParaRPr lang="zh-CN" alt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333C7DF1-9C8D-47D3-884E-0A4781359C04}" type="datetimeFigureOut">
              <a:rPr lang="zh-CN" altLang="en-US" smtClean="0"/>
              <a:t>2023/6/27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74E1582-8AFF-4772-93C6-0E7462AFCE37}" type="slidenum">
              <a:rPr lang="zh-CN" altLang="en-US" smtClean="0"/>
              <a:t>‹#›</a:t>
            </a:fld>
            <a:endParaRPr lang="zh-CN" alt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chemeClr val="bg1">
                <a:lumMod val="95000"/>
              </a:schemeClr>
            </a:gs>
            <a:gs pos="100000">
              <a:schemeClr val="accent3">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333C7DF1-9C8D-47D3-884E-0A4781359C04}" type="datetimeFigureOut">
              <a:rPr lang="zh-CN" altLang="en-US" smtClean="0"/>
              <a:t>2023/6/27</a:t>
            </a:fld>
            <a:endParaRPr lang="zh-CN"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074E1582-8AFF-4772-93C6-0E7462AFCE37}"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4680" y="5342458"/>
            <a:ext cx="12193495" cy="1785516"/>
            <a:chOff x="-1" y="4629150"/>
            <a:chExt cx="12193495" cy="2228850"/>
          </a:xfrm>
        </p:grpSpPr>
        <p:pic>
          <p:nvPicPr>
            <p:cNvPr id="6" name="Picture 1" descr="C:\Users\Administrator\AppData\Roaming\Tencent\Users\410358780\QQ\WinTemp\RichOle\C5VVWCB6LZHRT18J$SOFBAP.png"/>
            <p:cNvPicPr>
              <a:picLocks noChangeAspect="1" noChangeArrowheads="1"/>
            </p:cNvPicPr>
            <p:nvPr/>
          </p:nvPicPr>
          <p:blipFill rotWithShape="1">
            <a:blip r:embed="rId2">
              <a:extLst>
                <a:ext uri="{28A0092B-C50C-407E-A947-70E740481C1C}">
                  <a14:useLocalDpi xmlns:a14="http://schemas.microsoft.com/office/drawing/2010/main" val="0"/>
                </a:ext>
              </a:extLst>
            </a:blip>
            <a:srcRect l="12059" r="2015" b="3988"/>
            <a:stretch>
              <a:fillRect/>
            </a:stretch>
          </p:blipFill>
          <p:spPr bwMode="auto">
            <a:xfrm>
              <a:off x="6184900" y="4629150"/>
              <a:ext cx="6008594" cy="22288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descr="C:\Users\Administrator\AppData\Roaming\Tencent\Users\410358780\QQ\WinTemp\RichOle\C5VVWCB6LZHRT18J$SOFBAP.png"/>
            <p:cNvPicPr>
              <a:picLocks noChangeAspect="1" noChangeArrowheads="1"/>
            </p:cNvPicPr>
            <p:nvPr/>
          </p:nvPicPr>
          <p:blipFill rotWithShape="1">
            <a:blip r:embed="rId2">
              <a:extLst>
                <a:ext uri="{28A0092B-C50C-407E-A947-70E740481C1C}">
                  <a14:useLocalDpi xmlns:a14="http://schemas.microsoft.com/office/drawing/2010/main" val="0"/>
                </a:ext>
              </a:extLst>
            </a:blip>
            <a:srcRect r="2015" b="3988"/>
            <a:stretch>
              <a:fillRect/>
            </a:stretch>
          </p:blipFill>
          <p:spPr bwMode="auto">
            <a:xfrm>
              <a:off x="-1" y="4629150"/>
              <a:ext cx="6851895" cy="222885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矩形 8"/>
          <p:cNvSpPr/>
          <p:nvPr/>
        </p:nvSpPr>
        <p:spPr>
          <a:xfrm>
            <a:off x="0" y="1930400"/>
            <a:ext cx="12204000" cy="280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1916113"/>
            <a:ext cx="12192000" cy="2713037"/>
          </a:xfrm>
          <a:prstGeom prst="rect">
            <a:avLst/>
          </a:prstGeom>
          <a:solidFill>
            <a:srgbClr val="A22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35" y="1802234"/>
            <a:ext cx="12191365" cy="2862322"/>
          </a:xfrm>
          <a:prstGeom prst="rect">
            <a:avLst/>
          </a:prstGeom>
          <a:noFill/>
          <a:ln w="19050">
            <a:noFill/>
            <a:prstDash val="dash"/>
          </a:ln>
        </p:spPr>
        <p:txBody>
          <a:bodyPr wrap="square" rtlCol="0">
            <a:spAutoFit/>
          </a:bodyPr>
          <a:lstStyle/>
          <a:p>
            <a:pPr lvl="0" algn="ctr" fontAlgn="base">
              <a:lnSpc>
                <a:spcPct val="150000"/>
              </a:lnSpc>
              <a:spcBef>
                <a:spcPct val="0"/>
              </a:spcBef>
              <a:spcAft>
                <a:spcPct val="0"/>
              </a:spcAft>
              <a:defRPr/>
            </a:pPr>
            <a:r>
              <a:rPr lang="en-US" altLang="zh-CN" sz="60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2023</a:t>
            </a:r>
            <a:r>
              <a:rPr lang="zh-CN" altLang="en-US" sz="60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年度</a:t>
            </a:r>
            <a:endParaRPr lang="en-US" altLang="zh-CN" sz="60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a:p>
            <a:pPr lvl="0" algn="ctr" fontAlgn="base">
              <a:lnSpc>
                <a:spcPct val="150000"/>
              </a:lnSpc>
              <a:spcBef>
                <a:spcPct val="0"/>
              </a:spcBef>
              <a:spcAft>
                <a:spcPct val="0"/>
              </a:spcAft>
              <a:defRPr/>
            </a:pPr>
            <a:r>
              <a:rPr lang="zh-CN" altLang="en-US" sz="60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国有</a:t>
            </a:r>
            <a:r>
              <a:rPr lang="zh-CN" altLang="en-US" sz="6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资产采购和管理工作培训</a:t>
            </a:r>
            <a:endParaRPr lang="zh-CN" altLang="en-US" sz="6000" b="1" noProof="0" dirty="0" smtClean="0">
              <a:ln>
                <a:noFill/>
              </a:ln>
              <a:solidFill>
                <a:schemeClr val="bg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sym typeface="+mn-ea"/>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17" y="358775"/>
            <a:ext cx="3505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124065" y="5517232"/>
            <a:ext cx="6423332" cy="1200329"/>
          </a:xfrm>
          <a:prstGeom prst="rect">
            <a:avLst/>
          </a:prstGeom>
          <a:noFill/>
        </p:spPr>
        <p:txBody>
          <a:bodyPr wrap="square" rtlCol="0">
            <a:spAutoFit/>
          </a:bodyPr>
          <a:lstStyle/>
          <a:p>
            <a:pPr algn="ctr"/>
            <a:r>
              <a:rPr lang="zh-CN" altLang="en-US" sz="3600" b="1" dirty="0" smtClean="0">
                <a:solidFill>
                  <a:schemeClr val="bg2">
                    <a:lumMod val="10000"/>
                  </a:schemeClr>
                </a:solidFill>
                <a:latin typeface="黑体" panose="02010609060101010101" pitchFamily="49" charset="-122"/>
                <a:ea typeface="黑体" panose="02010609060101010101" pitchFamily="49" charset="-122"/>
              </a:rPr>
              <a:t>国有资产管理处</a:t>
            </a:r>
            <a:endParaRPr lang="en-US" altLang="zh-CN" sz="3600" b="1" dirty="0" smtClean="0">
              <a:solidFill>
                <a:schemeClr val="bg2">
                  <a:lumMod val="10000"/>
                </a:schemeClr>
              </a:solidFill>
              <a:latin typeface="黑体" panose="02010609060101010101" pitchFamily="49" charset="-122"/>
              <a:ea typeface="黑体" panose="02010609060101010101" pitchFamily="49" charset="-122"/>
            </a:endParaRPr>
          </a:p>
          <a:p>
            <a:pPr algn="ctr"/>
            <a:r>
              <a:rPr lang="en-US" altLang="zh-CN" sz="3600" b="1" dirty="0" smtClean="0">
                <a:solidFill>
                  <a:schemeClr val="bg2">
                    <a:lumMod val="10000"/>
                  </a:schemeClr>
                </a:solidFill>
                <a:latin typeface="黑体" panose="02010609060101010101" pitchFamily="49" charset="-122"/>
                <a:ea typeface="黑体" panose="02010609060101010101" pitchFamily="49" charset="-122"/>
              </a:rPr>
              <a:t>2023</a:t>
            </a:r>
            <a:r>
              <a:rPr lang="zh-CN" altLang="en-US" sz="3600" b="1" dirty="0" smtClean="0">
                <a:solidFill>
                  <a:schemeClr val="bg2">
                    <a:lumMod val="10000"/>
                  </a:schemeClr>
                </a:solidFill>
                <a:latin typeface="黑体" panose="02010609060101010101" pitchFamily="49" charset="-122"/>
                <a:ea typeface="黑体" panose="02010609060101010101" pitchFamily="49" charset="-122"/>
              </a:rPr>
              <a:t>年</a:t>
            </a:r>
            <a:r>
              <a:rPr lang="en-US" altLang="zh-CN" sz="3600" b="1" dirty="0" smtClean="0">
                <a:solidFill>
                  <a:schemeClr val="bg2">
                    <a:lumMod val="10000"/>
                  </a:schemeClr>
                </a:solidFill>
                <a:latin typeface="黑体" panose="02010609060101010101" pitchFamily="49" charset="-122"/>
                <a:ea typeface="黑体" panose="02010609060101010101" pitchFamily="49" charset="-122"/>
              </a:rPr>
              <a:t>6</a:t>
            </a:r>
            <a:r>
              <a:rPr lang="zh-CN" altLang="en-US" sz="3600" b="1" dirty="0" smtClean="0">
                <a:solidFill>
                  <a:schemeClr val="bg2">
                    <a:lumMod val="10000"/>
                  </a:schemeClr>
                </a:solidFill>
                <a:latin typeface="黑体" panose="02010609060101010101" pitchFamily="49" charset="-122"/>
                <a:ea typeface="黑体" panose="02010609060101010101" pitchFamily="49" charset="-122"/>
              </a:rPr>
              <a:t>月</a:t>
            </a:r>
            <a:endParaRPr lang="zh-CN" altLang="en-US" sz="3600" b="1" dirty="0">
              <a:solidFill>
                <a:schemeClr val="bg2">
                  <a:lumMod val="10000"/>
                </a:schemeClr>
              </a:solidFill>
              <a:latin typeface="黑体" panose="02010609060101010101" pitchFamily="49" charset="-122"/>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bwMode="auto">
          <a:xfrm>
            <a:off x="250460" y="235758"/>
            <a:ext cx="11776439" cy="707886"/>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一、网络与教育技术中心简介</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8" name="组合 29"/>
          <p:cNvGrpSpPr/>
          <p:nvPr/>
        </p:nvGrpSpPr>
        <p:grpSpPr bwMode="auto">
          <a:xfrm>
            <a:off x="25400" y="139701"/>
            <a:ext cx="12132000" cy="900000"/>
            <a:chOff x="5554551" y="861109"/>
            <a:chExt cx="4729512" cy="523601"/>
          </a:xfrm>
        </p:grpSpPr>
        <p:sp>
          <p:nvSpPr>
            <p:cNvPr id="19" name="圆角矩形 18"/>
            <p:cNvSpPr/>
            <p:nvPr/>
          </p:nvSpPr>
          <p:spPr>
            <a:xfrm>
              <a:off x="5554551" y="861109"/>
              <a:ext cx="4729512" cy="523601"/>
            </a:xfrm>
            <a:prstGeom prst="roundRect">
              <a:avLst/>
            </a:prstGeom>
            <a:solidFill>
              <a:srgbClr val="A22700"/>
            </a:soli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矩形 19"/>
            <p:cNvSpPr/>
            <p:nvPr/>
          </p:nvSpPr>
          <p:spPr>
            <a:xfrm>
              <a:off x="5591171" y="916993"/>
              <a:ext cx="4590900" cy="411175"/>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、有关采购政策制度简介</a:t>
              </a:r>
            </a:p>
          </p:txBody>
        </p:sp>
      </p:grpSp>
      <p:grpSp>
        <p:nvGrpSpPr>
          <p:cNvPr id="23" name="组合 19"/>
          <p:cNvGrpSpPr/>
          <p:nvPr/>
        </p:nvGrpSpPr>
        <p:grpSpPr>
          <a:xfrm>
            <a:off x="25973" y="6092633"/>
            <a:ext cx="11803570" cy="674507"/>
            <a:chOff x="25973" y="6092633"/>
            <a:chExt cx="11803570" cy="674507"/>
          </a:xfrm>
        </p:grpSpPr>
        <p:sp>
          <p:nvSpPr>
            <p:cNvPr id="24" name="矩形 23"/>
            <p:cNvSpPr/>
            <p:nvPr/>
          </p:nvSpPr>
          <p:spPr>
            <a:xfrm>
              <a:off x="25973" y="6675411"/>
              <a:ext cx="9396000" cy="36000"/>
            </a:xfrm>
            <a:prstGeom prst="rect">
              <a:avLst/>
            </a:prstGeom>
            <a:gradFill flip="none" rotWithShape="1">
              <a:gsLst>
                <a:gs pos="0">
                  <a:srgbClr val="A22700"/>
                </a:gs>
                <a:gs pos="58000">
                  <a:schemeClr val="bg2">
                    <a:lumMod val="50000"/>
                  </a:schemeClr>
                </a:gs>
                <a:gs pos="100000">
                  <a:schemeClr val="bg2">
                    <a:lumMod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5151" y="6092633"/>
              <a:ext cx="2394392" cy="67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矩形 3"/>
          <p:cNvSpPr/>
          <p:nvPr/>
        </p:nvSpPr>
        <p:spPr>
          <a:xfrm>
            <a:off x="1487488" y="1916832"/>
            <a:ext cx="9649072" cy="923330"/>
          </a:xfrm>
          <a:prstGeom prst="rect">
            <a:avLst/>
          </a:prstGeom>
        </p:spPr>
        <p:txBody>
          <a:bodyPr wrap="square">
            <a:spAutoFit/>
          </a:bodyPr>
          <a:lstStyle/>
          <a:p>
            <a:r>
              <a:rPr lang="zh-CN" altLang="en-US" b="1" dirty="0"/>
              <a:t>常州工学院采购与招投标管理办法（试行</a:t>
            </a:r>
            <a:r>
              <a:rPr lang="zh-CN" altLang="en-US" b="1" dirty="0" smtClean="0"/>
              <a:t>）</a:t>
            </a:r>
            <a:endParaRPr lang="en-US" altLang="zh-CN" b="1" dirty="0" smtClean="0"/>
          </a:p>
          <a:p>
            <a:endParaRPr lang="en-US" altLang="zh-CN" b="1" dirty="0" smtClean="0"/>
          </a:p>
          <a:p>
            <a:endParaRPr lang="zh-CN" altLang="en-US" b="1" dirty="0"/>
          </a:p>
        </p:txBody>
      </p:sp>
      <p:sp>
        <p:nvSpPr>
          <p:cNvPr id="2" name="矩形 1"/>
          <p:cNvSpPr/>
          <p:nvPr/>
        </p:nvSpPr>
        <p:spPr>
          <a:xfrm>
            <a:off x="1487488" y="2967335"/>
            <a:ext cx="7656512" cy="646331"/>
          </a:xfrm>
          <a:prstGeom prst="rect">
            <a:avLst/>
          </a:prstGeom>
        </p:spPr>
        <p:txBody>
          <a:bodyPr wrap="square">
            <a:spAutoFit/>
          </a:bodyPr>
          <a:lstStyle/>
          <a:p>
            <a:r>
              <a:rPr lang="zh-CN" altLang="en-US" dirty="0" smtClean="0">
                <a:solidFill>
                  <a:srgbClr val="000000"/>
                </a:solidFill>
                <a:latin typeface="FangSong_GB2312" panose="02010609030101010101" pitchFamily="49" charset="-122"/>
                <a:ea typeface="FangSong_GB2312" panose="02010609030101010101" pitchFamily="49" charset="-122"/>
              </a:rPr>
              <a:t>合同</a:t>
            </a:r>
            <a:r>
              <a:rPr lang="zh-CN" altLang="en-US" dirty="0">
                <a:solidFill>
                  <a:srgbClr val="000000"/>
                </a:solidFill>
                <a:latin typeface="FangSong_GB2312" panose="02010609030101010101" pitchFamily="49" charset="-122"/>
                <a:ea typeface="FangSong_GB2312" panose="02010609030101010101" pitchFamily="49" charset="-122"/>
              </a:rPr>
              <a:t>的审核执行</a:t>
            </a:r>
            <a:r>
              <a:rPr lang="en-US" altLang="zh-CN" dirty="0">
                <a:solidFill>
                  <a:srgbClr val="000000"/>
                </a:solidFill>
                <a:latin typeface="FangSong_GB2312" panose="02010609030101010101" pitchFamily="49" charset="-122"/>
                <a:ea typeface="FangSong_GB2312" panose="02010609030101010101" pitchFamily="49" charset="-122"/>
              </a:rPr>
              <a:t>《</a:t>
            </a:r>
            <a:r>
              <a:rPr lang="zh-CN" altLang="en-US" dirty="0">
                <a:solidFill>
                  <a:srgbClr val="000000"/>
                </a:solidFill>
                <a:latin typeface="FangSong_GB2312" panose="02010609030101010101" pitchFamily="49" charset="-122"/>
                <a:ea typeface="FangSong_GB2312" panose="02010609030101010101" pitchFamily="49" charset="-122"/>
              </a:rPr>
              <a:t>常州工学院合同管理办法（试行）</a:t>
            </a:r>
            <a:r>
              <a:rPr lang="en-US" altLang="zh-CN" dirty="0">
                <a:solidFill>
                  <a:srgbClr val="000000"/>
                </a:solidFill>
                <a:latin typeface="FangSong_GB2312" panose="02010609030101010101" pitchFamily="49" charset="-122"/>
                <a:ea typeface="FangSong_GB2312" panose="02010609030101010101" pitchFamily="49" charset="-122"/>
              </a:rPr>
              <a:t>》</a:t>
            </a:r>
            <a:r>
              <a:rPr lang="zh-CN" altLang="en-US" dirty="0">
                <a:solidFill>
                  <a:srgbClr val="000000"/>
                </a:solidFill>
                <a:latin typeface="FangSong_GB2312" panose="02010609030101010101" pitchFamily="49" charset="-122"/>
                <a:ea typeface="FangSong_GB2312" panose="02010609030101010101" pitchFamily="49" charset="-122"/>
              </a:rPr>
              <a:t>的相关规定</a:t>
            </a:r>
            <a:r>
              <a:rPr lang="zh-CN" altLang="en-US" dirty="0" smtClean="0">
                <a:solidFill>
                  <a:srgbClr val="000000"/>
                </a:solidFill>
                <a:latin typeface="FangSong_GB2312" panose="02010609030101010101" pitchFamily="49" charset="-122"/>
                <a:ea typeface="FangSong_GB2312" panose="02010609030101010101" pitchFamily="49" charset="-122"/>
              </a:rPr>
              <a:t>。（</a:t>
            </a:r>
            <a:r>
              <a:rPr lang="zh-CN" altLang="en-US" dirty="0" smtClean="0">
                <a:solidFill>
                  <a:srgbClr val="FF0000"/>
                </a:solidFill>
                <a:latin typeface="FangSong_GB2312" panose="02010609030101010101" pitchFamily="49" charset="-122"/>
                <a:ea typeface="FangSong_GB2312" panose="02010609030101010101" pitchFamily="49" charset="-122"/>
              </a:rPr>
              <a:t>发展规划办公室</a:t>
            </a:r>
            <a:r>
              <a:rPr lang="zh-CN" altLang="en-US" dirty="0" smtClean="0">
                <a:solidFill>
                  <a:srgbClr val="000000"/>
                </a:solidFill>
                <a:latin typeface="FangSong_GB2312" panose="02010609030101010101" pitchFamily="49" charset="-122"/>
                <a:ea typeface="FangSong_GB2312" panose="02010609030101010101" pitchFamily="49" charset="-122"/>
              </a:rPr>
              <a:t>）</a:t>
            </a:r>
            <a:endParaRPr lang="zh-CN" altLang="en-US" dirty="0"/>
          </a:p>
        </p:txBody>
      </p:sp>
    </p:spTree>
    <p:extLst>
      <p:ext uri="{BB962C8B-B14F-4D97-AF65-F5344CB8AC3E}">
        <p14:creationId xmlns:p14="http://schemas.microsoft.com/office/powerpoint/2010/main" val="113646268"/>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3392" y="1060086"/>
            <a:ext cx="10515600" cy="759970"/>
          </a:xfrm>
        </p:spPr>
        <p:txBody>
          <a:bodyPr/>
          <a:lstStyle/>
          <a:p>
            <a:pPr>
              <a:defRPr/>
            </a:pPr>
            <a:r>
              <a:rPr lang="en-US" altLang="zh-CN" sz="2400" b="1" kern="2200" dirty="0">
                <a:solidFill>
                  <a:srgbClr val="C00000"/>
                </a:solidFill>
                <a:latin typeface="黑体" panose="02010609060101010101" pitchFamily="49" charset="-122"/>
                <a:ea typeface="黑体" panose="02010609060101010101" pitchFamily="49" charset="-122"/>
              </a:rPr>
              <a:t>1</a:t>
            </a:r>
            <a:r>
              <a:rPr lang="zh-CN" altLang="en-US" sz="2400" b="1" kern="2200" dirty="0">
                <a:solidFill>
                  <a:srgbClr val="C00000"/>
                </a:solidFill>
                <a:latin typeface="黑体" panose="02010609060101010101" pitchFamily="49" charset="-122"/>
                <a:ea typeface="黑体" panose="02010609060101010101" pitchFamily="49" charset="-122"/>
              </a:rPr>
              <a:t> 采购周期</a:t>
            </a:r>
          </a:p>
        </p:txBody>
      </p:sp>
      <p:sp>
        <p:nvSpPr>
          <p:cNvPr id="3" name="文本占位符 2"/>
          <p:cNvSpPr>
            <a:spLocks noGrp="1"/>
          </p:cNvSpPr>
          <p:nvPr>
            <p:ph type="body" idx="1"/>
          </p:nvPr>
        </p:nvSpPr>
        <p:spPr>
          <a:xfrm>
            <a:off x="1468426" y="1806575"/>
            <a:ext cx="8825532" cy="5051425"/>
          </a:xfrm>
        </p:spPr>
        <p:txBody>
          <a:bodyPr>
            <a:normAutofit/>
          </a:bodyPr>
          <a:lstStyle/>
          <a:p>
            <a:pPr marL="0" indent="438150">
              <a:lnSpc>
                <a:spcPct val="150000"/>
              </a:lnSpc>
              <a:buNone/>
              <a:defRPr/>
            </a:pPr>
            <a:r>
              <a:rPr lang="zh-CN" altLang="en-US" sz="1800" kern="100" dirty="0">
                <a:latin typeface="黑体" panose="02010609060101010101" pitchFamily="49" charset="-122"/>
                <a:ea typeface="黑体" panose="02010609060101010101" pitchFamily="49" charset="-122"/>
              </a:rPr>
              <a:t>（</a:t>
            </a:r>
            <a:r>
              <a:rPr lang="en-US" altLang="zh-CN" sz="1800" kern="100" dirty="0">
                <a:latin typeface="黑体" panose="02010609060101010101" pitchFamily="49" charset="-122"/>
                <a:ea typeface="黑体" panose="02010609060101010101" pitchFamily="49" charset="-122"/>
              </a:rPr>
              <a:t>1</a:t>
            </a:r>
            <a:r>
              <a:rPr lang="zh-CN" altLang="en-US" sz="1800" kern="100" dirty="0">
                <a:latin typeface="黑体" panose="02010609060101010101" pitchFamily="49" charset="-122"/>
                <a:ea typeface="黑体" panose="02010609060101010101" pitchFamily="49" charset="-122"/>
              </a:rPr>
              <a:t>）采购意向公示</a:t>
            </a:r>
            <a:r>
              <a:rPr lang="en-US" altLang="zh-CN" sz="1800" kern="100" dirty="0">
                <a:latin typeface="黑体" panose="02010609060101010101" pitchFamily="49" charset="-122"/>
                <a:ea typeface="黑体" panose="02010609060101010101" pitchFamily="49" charset="-122"/>
              </a:rPr>
              <a:t>-</a:t>
            </a:r>
            <a:r>
              <a:rPr lang="en-US" altLang="zh-CN" sz="2000" kern="100" dirty="0">
                <a:solidFill>
                  <a:srgbClr val="0070C0"/>
                </a:solidFill>
                <a:latin typeface="黑体" panose="02010609060101010101" pitchFamily="49" charset="-122"/>
                <a:ea typeface="黑体" panose="02010609060101010101" pitchFamily="49" charset="-122"/>
              </a:rPr>
              <a:t>30</a:t>
            </a:r>
            <a:r>
              <a:rPr lang="zh-CN" altLang="en-US" sz="2000" kern="100" dirty="0">
                <a:solidFill>
                  <a:srgbClr val="0070C0"/>
                </a:solidFill>
                <a:latin typeface="黑体" panose="02010609060101010101" pitchFamily="49" charset="-122"/>
                <a:ea typeface="黑体" panose="02010609060101010101" pitchFamily="49" charset="-122"/>
              </a:rPr>
              <a:t>日</a:t>
            </a:r>
            <a:endParaRPr lang="en-US" altLang="zh-CN" sz="2000" kern="100" dirty="0">
              <a:solidFill>
                <a:srgbClr val="0070C0"/>
              </a:solidFill>
              <a:latin typeface="黑体" panose="02010609060101010101" pitchFamily="49" charset="-122"/>
              <a:ea typeface="黑体" panose="02010609060101010101" pitchFamily="49" charset="-122"/>
            </a:endParaRPr>
          </a:p>
          <a:p>
            <a:pPr marL="0" indent="438150">
              <a:lnSpc>
                <a:spcPct val="150000"/>
              </a:lnSpc>
              <a:buNone/>
              <a:defRPr/>
            </a:pPr>
            <a:r>
              <a:rPr lang="en-US" altLang="zh-CN" sz="1800" kern="100" dirty="0">
                <a:latin typeface="黑体" panose="02010609060101010101" pitchFamily="49" charset="-122"/>
                <a:ea typeface="黑体" panose="02010609060101010101" pitchFamily="49" charset="-122"/>
              </a:rPr>
              <a:t>《</a:t>
            </a:r>
            <a:r>
              <a:rPr lang="zh-CN" altLang="en-US" sz="1800" kern="100" dirty="0">
                <a:latin typeface="黑体" panose="02010609060101010101" pitchFamily="49" charset="-122"/>
                <a:ea typeface="黑体" panose="02010609060101010101" pitchFamily="49" charset="-122"/>
              </a:rPr>
              <a:t>关于做好政府采购意向公开工作的通知</a:t>
            </a:r>
            <a:r>
              <a:rPr lang="en-US" altLang="zh-CN" sz="1800" kern="100" dirty="0">
                <a:latin typeface="黑体" panose="02010609060101010101" pitchFamily="49" charset="-122"/>
                <a:ea typeface="黑体" panose="02010609060101010101" pitchFamily="49" charset="-122"/>
              </a:rPr>
              <a:t>》</a:t>
            </a:r>
            <a:r>
              <a:rPr lang="zh-CN" altLang="en-US" sz="1800" kern="100" dirty="0">
                <a:latin typeface="黑体" panose="02010609060101010101" pitchFamily="49" charset="-122"/>
                <a:ea typeface="黑体" panose="02010609060101010101" pitchFamily="49" charset="-122"/>
              </a:rPr>
              <a:t>（苏财购</a:t>
            </a:r>
            <a:r>
              <a:rPr lang="en-US" altLang="zh-CN" sz="1800" kern="100" dirty="0">
                <a:latin typeface="黑体" panose="02010609060101010101" pitchFamily="49" charset="-122"/>
                <a:ea typeface="黑体" panose="02010609060101010101" pitchFamily="49" charset="-122"/>
              </a:rPr>
              <a:t>〔2020〕84</a:t>
            </a:r>
            <a:r>
              <a:rPr lang="zh-CN" altLang="en-US" sz="1800" kern="100" dirty="0">
                <a:latin typeface="黑体" panose="02010609060101010101" pitchFamily="49" charset="-122"/>
                <a:ea typeface="黑体" panose="02010609060101010101" pitchFamily="49" charset="-122"/>
              </a:rPr>
              <a:t>号）规定：</a:t>
            </a:r>
            <a:endParaRPr lang="en-US" altLang="zh-CN" sz="1800" kern="100" dirty="0">
              <a:latin typeface="黑体" panose="02010609060101010101" pitchFamily="49" charset="-122"/>
              <a:ea typeface="黑体" panose="02010609060101010101" pitchFamily="49" charset="-122"/>
            </a:endParaRPr>
          </a:p>
          <a:p>
            <a:pPr marL="0" indent="438150">
              <a:lnSpc>
                <a:spcPct val="150000"/>
              </a:lnSpc>
              <a:buNone/>
              <a:defRPr/>
            </a:pPr>
            <a:r>
              <a:rPr lang="zh-CN" altLang="en-US" sz="2000" kern="100" dirty="0">
                <a:solidFill>
                  <a:srgbClr val="0070C0"/>
                </a:solidFill>
                <a:latin typeface="黑体" panose="02010609060101010101" pitchFamily="49" charset="-122"/>
                <a:ea typeface="黑体" panose="02010609060101010101" pitchFamily="49" charset="-122"/>
              </a:rPr>
              <a:t>“集中采购目录以内或者采购限额标准以上的货物、工程、服务采购均应当公开采购意向。”</a:t>
            </a:r>
            <a:endParaRPr lang="en-US" altLang="zh-CN" sz="2000" kern="100" dirty="0">
              <a:solidFill>
                <a:srgbClr val="0070C0"/>
              </a:solidFill>
              <a:latin typeface="黑体" panose="02010609060101010101" pitchFamily="49" charset="-122"/>
              <a:ea typeface="黑体" panose="02010609060101010101" pitchFamily="49" charset="-122"/>
            </a:endParaRPr>
          </a:p>
          <a:p>
            <a:pPr marL="0" indent="438150">
              <a:lnSpc>
                <a:spcPct val="160000"/>
              </a:lnSpc>
              <a:buNone/>
              <a:defRPr/>
            </a:pPr>
            <a:r>
              <a:rPr lang="zh-CN" altLang="zh-CN" sz="1800" kern="100" dirty="0">
                <a:latin typeface="黑体" panose="02010609060101010101" pitchFamily="49" charset="-122"/>
                <a:ea typeface="黑体" panose="02010609060101010101" pitchFamily="49" charset="-122"/>
              </a:rPr>
              <a:t>《关于印发江苏省</a:t>
            </a:r>
            <a:r>
              <a:rPr lang="en-US" altLang="zh-CN" sz="1800" kern="100" dirty="0">
                <a:latin typeface="黑体" panose="02010609060101010101" pitchFamily="49" charset="-122"/>
                <a:ea typeface="黑体" panose="02010609060101010101" pitchFamily="49" charset="-122"/>
              </a:rPr>
              <a:t>2023</a:t>
            </a:r>
            <a:r>
              <a:rPr lang="zh-CN" altLang="zh-CN" sz="1800" kern="100" dirty="0">
                <a:latin typeface="黑体" panose="02010609060101010101" pitchFamily="49" charset="-122"/>
                <a:ea typeface="黑体" panose="02010609060101010101" pitchFamily="49" charset="-122"/>
              </a:rPr>
              <a:t>年政府集中采购目录及标准的通知》（苏财购〔</a:t>
            </a:r>
            <a:r>
              <a:rPr lang="en-US" altLang="zh-CN" sz="1800" kern="100" dirty="0">
                <a:latin typeface="黑体" panose="02010609060101010101" pitchFamily="49" charset="-122"/>
                <a:ea typeface="黑体" panose="02010609060101010101" pitchFamily="49" charset="-122"/>
              </a:rPr>
              <a:t>2022</a:t>
            </a:r>
            <a:r>
              <a:rPr lang="zh-CN" altLang="zh-CN" sz="1800" kern="100" dirty="0">
                <a:latin typeface="黑体" panose="02010609060101010101" pitchFamily="49" charset="-122"/>
                <a:ea typeface="黑体" panose="02010609060101010101" pitchFamily="49" charset="-122"/>
              </a:rPr>
              <a:t>〕</a:t>
            </a:r>
            <a:r>
              <a:rPr lang="en-US" altLang="zh-CN" sz="1800" kern="100" dirty="0">
                <a:latin typeface="黑体" panose="02010609060101010101" pitchFamily="49" charset="-122"/>
                <a:ea typeface="黑体" panose="02010609060101010101" pitchFamily="49" charset="-122"/>
              </a:rPr>
              <a:t>65</a:t>
            </a:r>
            <a:r>
              <a:rPr lang="zh-CN" altLang="zh-CN" sz="1800" kern="100" dirty="0">
                <a:latin typeface="黑体" panose="02010609060101010101" pitchFamily="49" charset="-122"/>
                <a:ea typeface="黑体" panose="02010609060101010101" pitchFamily="49" charset="-122"/>
              </a:rPr>
              <a:t>号）</a:t>
            </a:r>
            <a:r>
              <a:rPr lang="zh-CN" altLang="en-US" sz="1800" kern="100" dirty="0">
                <a:latin typeface="黑体" panose="02010609060101010101" pitchFamily="49" charset="-122"/>
                <a:ea typeface="黑体" panose="02010609060101010101" pitchFamily="49" charset="-122"/>
              </a:rPr>
              <a:t>分散采购标准：</a:t>
            </a:r>
            <a:endParaRPr lang="en-US" altLang="zh-CN" sz="1800" kern="100" dirty="0">
              <a:latin typeface="黑体" panose="02010609060101010101" pitchFamily="49" charset="-122"/>
              <a:ea typeface="黑体" panose="02010609060101010101" pitchFamily="49" charset="-122"/>
            </a:endParaRPr>
          </a:p>
          <a:p>
            <a:pPr marL="0" indent="438150">
              <a:lnSpc>
                <a:spcPct val="150000"/>
              </a:lnSpc>
              <a:buNone/>
              <a:defRPr/>
            </a:pPr>
            <a:r>
              <a:rPr lang="zh-CN" altLang="en-US" sz="2000" kern="100" dirty="0">
                <a:solidFill>
                  <a:srgbClr val="0070C0"/>
                </a:solidFill>
                <a:latin typeface="黑体" panose="02010609060101010101" pitchFamily="49" charset="-122"/>
                <a:ea typeface="黑体" panose="02010609060101010101" pitchFamily="49" charset="-122"/>
              </a:rPr>
              <a:t>“货物、服务类项目</a:t>
            </a:r>
            <a:r>
              <a:rPr lang="en-US" altLang="zh-CN" sz="2000" kern="100" dirty="0">
                <a:solidFill>
                  <a:srgbClr val="0070C0"/>
                </a:solidFill>
                <a:latin typeface="黑体" panose="02010609060101010101" pitchFamily="49" charset="-122"/>
                <a:ea typeface="黑体" panose="02010609060101010101" pitchFamily="49" charset="-122"/>
              </a:rPr>
              <a:t>50</a:t>
            </a:r>
            <a:r>
              <a:rPr lang="zh-CN" altLang="en-US" sz="2000" kern="100" dirty="0">
                <a:solidFill>
                  <a:srgbClr val="0070C0"/>
                </a:solidFill>
                <a:latin typeface="黑体" panose="02010609060101010101" pitchFamily="49" charset="-122"/>
                <a:ea typeface="黑体" panose="02010609060101010101" pitchFamily="49" charset="-122"/>
              </a:rPr>
              <a:t>万元、工程类项目</a:t>
            </a:r>
            <a:r>
              <a:rPr lang="en-US" altLang="zh-CN" sz="2000" kern="100" dirty="0">
                <a:solidFill>
                  <a:srgbClr val="0070C0"/>
                </a:solidFill>
                <a:latin typeface="黑体" panose="02010609060101010101" pitchFamily="49" charset="-122"/>
                <a:ea typeface="黑体" panose="02010609060101010101" pitchFamily="49" charset="-122"/>
              </a:rPr>
              <a:t>60</a:t>
            </a:r>
            <a:r>
              <a:rPr lang="zh-CN" altLang="en-US" sz="2000" kern="100" dirty="0">
                <a:solidFill>
                  <a:srgbClr val="0070C0"/>
                </a:solidFill>
                <a:latin typeface="黑体" panose="02010609060101010101" pitchFamily="49" charset="-122"/>
                <a:ea typeface="黑体" panose="02010609060101010101" pitchFamily="49" charset="-122"/>
              </a:rPr>
              <a:t>万元。”</a:t>
            </a:r>
            <a:endParaRPr lang="en-US" altLang="zh-CN" sz="2000" kern="100" dirty="0">
              <a:solidFill>
                <a:srgbClr val="0070C0"/>
              </a:solidFill>
              <a:latin typeface="黑体" panose="02010609060101010101" pitchFamily="49" charset="-122"/>
              <a:ea typeface="黑体" panose="02010609060101010101" pitchFamily="49" charset="-122"/>
            </a:endParaRPr>
          </a:p>
          <a:p>
            <a:pPr marL="0" indent="438150">
              <a:lnSpc>
                <a:spcPct val="150000"/>
              </a:lnSpc>
              <a:buNone/>
              <a:defRPr/>
            </a:pPr>
            <a:r>
              <a:rPr lang="zh-CN" altLang="en-US" sz="1800" kern="100" dirty="0">
                <a:latin typeface="黑体" panose="02010609060101010101" pitchFamily="49" charset="-122"/>
                <a:ea typeface="黑体" panose="02010609060101010101" pitchFamily="49" charset="-122"/>
              </a:rPr>
              <a:t>分散采购标准内项目可不进行意向公示</a:t>
            </a:r>
            <a:endParaRPr lang="en-US" altLang="zh-CN" sz="1800" kern="100" dirty="0">
              <a:latin typeface="黑体" panose="02010609060101010101" pitchFamily="49" charset="-122"/>
              <a:ea typeface="黑体" panose="02010609060101010101" pitchFamily="49" charset="-122"/>
            </a:endParaRPr>
          </a:p>
        </p:txBody>
      </p:sp>
      <p:grpSp>
        <p:nvGrpSpPr>
          <p:cNvPr id="4" name="组合 29"/>
          <p:cNvGrpSpPr/>
          <p:nvPr/>
        </p:nvGrpSpPr>
        <p:grpSpPr bwMode="auto">
          <a:xfrm>
            <a:off x="25400" y="139701"/>
            <a:ext cx="12132000" cy="900000"/>
            <a:chOff x="5554551" y="861109"/>
            <a:chExt cx="4729512" cy="523601"/>
          </a:xfrm>
        </p:grpSpPr>
        <p:sp>
          <p:nvSpPr>
            <p:cNvPr id="5" name="圆角矩形 4"/>
            <p:cNvSpPr/>
            <p:nvPr/>
          </p:nvSpPr>
          <p:spPr>
            <a:xfrm>
              <a:off x="5554551" y="861109"/>
              <a:ext cx="4729512" cy="523601"/>
            </a:xfrm>
            <a:prstGeom prst="roundRect">
              <a:avLst/>
            </a:prstGeom>
            <a:solidFill>
              <a:srgbClr val="A22700"/>
            </a:soli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矩形 5"/>
            <p:cNvSpPr/>
            <p:nvPr/>
          </p:nvSpPr>
          <p:spPr>
            <a:xfrm>
              <a:off x="5591171" y="916993"/>
              <a:ext cx="4590900" cy="411175"/>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、有关采购政策制度简介</a:t>
              </a:r>
            </a:p>
          </p:txBody>
        </p:sp>
      </p:grpSp>
    </p:spTree>
    <p:extLst>
      <p:ext uri="{BB962C8B-B14F-4D97-AF65-F5344CB8AC3E}">
        <p14:creationId xmlns:p14="http://schemas.microsoft.com/office/powerpoint/2010/main" val="377704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196752"/>
            <a:ext cx="10515600" cy="493936"/>
          </a:xfrm>
        </p:spPr>
        <p:txBody>
          <a:bodyPr/>
          <a:lstStyle/>
          <a:p>
            <a:pPr>
              <a:defRPr/>
            </a:pPr>
            <a:r>
              <a:rPr lang="en-US" altLang="zh-CN" sz="2400" b="1" kern="2200" dirty="0">
                <a:solidFill>
                  <a:srgbClr val="C00000"/>
                </a:solidFill>
                <a:latin typeface="黑体" panose="02010609060101010101" pitchFamily="49" charset="-122"/>
                <a:ea typeface="黑体" panose="02010609060101010101" pitchFamily="49" charset="-122"/>
              </a:rPr>
              <a:t>1</a:t>
            </a:r>
            <a:r>
              <a:rPr lang="zh-CN" altLang="en-US" sz="2400" b="1" kern="2200" dirty="0">
                <a:solidFill>
                  <a:srgbClr val="C00000"/>
                </a:solidFill>
                <a:latin typeface="黑体" panose="02010609060101010101" pitchFamily="49" charset="-122"/>
                <a:ea typeface="黑体" panose="02010609060101010101" pitchFamily="49" charset="-122"/>
              </a:rPr>
              <a:t> 采购周期</a:t>
            </a:r>
          </a:p>
        </p:txBody>
      </p:sp>
      <p:sp>
        <p:nvSpPr>
          <p:cNvPr id="3" name="文本占位符 2"/>
          <p:cNvSpPr>
            <a:spLocks noGrp="1"/>
          </p:cNvSpPr>
          <p:nvPr>
            <p:ph type="body" idx="1"/>
          </p:nvPr>
        </p:nvSpPr>
        <p:spPr>
          <a:xfrm>
            <a:off x="1415480" y="1801693"/>
            <a:ext cx="9577064" cy="4464272"/>
          </a:xfrm>
        </p:spPr>
        <p:txBody>
          <a:bodyPr>
            <a:normAutofit/>
          </a:bodyPr>
          <a:lstStyle/>
          <a:p>
            <a:pPr marL="0" indent="438150">
              <a:lnSpc>
                <a:spcPct val="150000"/>
              </a:lnSpc>
              <a:buNone/>
              <a:defRPr/>
            </a:pPr>
            <a:r>
              <a:rPr lang="zh-CN" altLang="en-US" sz="1800" kern="100" dirty="0">
                <a:latin typeface="黑体" panose="02010609060101010101" pitchFamily="49" charset="-122"/>
                <a:ea typeface="黑体" panose="02010609060101010101" pitchFamily="49" charset="-122"/>
              </a:rPr>
              <a:t>（</a:t>
            </a:r>
            <a:r>
              <a:rPr lang="en-US" altLang="zh-CN" sz="1800" kern="100" dirty="0">
                <a:latin typeface="黑体" panose="02010609060101010101" pitchFamily="49" charset="-122"/>
                <a:ea typeface="黑体" panose="02010609060101010101" pitchFamily="49" charset="-122"/>
              </a:rPr>
              <a:t>2</a:t>
            </a:r>
            <a:r>
              <a:rPr lang="zh-CN" altLang="en-US" sz="1800" kern="100" dirty="0">
                <a:latin typeface="黑体" panose="02010609060101010101" pitchFamily="49" charset="-122"/>
                <a:ea typeface="黑体" panose="02010609060101010101" pitchFamily="49" charset="-122"/>
              </a:rPr>
              <a:t>）正常采购</a:t>
            </a:r>
            <a:endParaRPr lang="en-US" altLang="zh-CN" sz="1800" kern="100" dirty="0">
              <a:latin typeface="黑体" panose="02010609060101010101" pitchFamily="49" charset="-122"/>
              <a:ea typeface="黑体" panose="02010609060101010101" pitchFamily="49" charset="-122"/>
            </a:endParaRPr>
          </a:p>
          <a:p>
            <a:pPr marL="0" indent="438150">
              <a:lnSpc>
                <a:spcPct val="150000"/>
              </a:lnSpc>
              <a:buNone/>
              <a:defRPr/>
            </a:pPr>
            <a:r>
              <a:rPr lang="zh-CN" altLang="en-US" sz="1800" kern="100" dirty="0">
                <a:latin typeface="黑体" panose="02010609060101010101" pitchFamily="49" charset="-122"/>
                <a:ea typeface="黑体" panose="02010609060101010101" pitchFamily="49" charset="-122"/>
              </a:rPr>
              <a:t>无需实施采购意向公开的项目，根据采购类型的不同，采购周期也不相同。根据</a:t>
            </a:r>
            <a:r>
              <a:rPr lang="en-US" altLang="zh-CN" sz="1800" kern="100" dirty="0">
                <a:latin typeface="黑体" panose="02010609060101010101" pitchFamily="49" charset="-122"/>
                <a:ea typeface="黑体" panose="02010609060101010101" pitchFamily="49" charset="-122"/>
              </a:rPr>
              <a:t>《</a:t>
            </a:r>
            <a:r>
              <a:rPr lang="zh-CN" altLang="en-US" sz="1800" kern="100" dirty="0">
                <a:latin typeface="黑体" panose="02010609060101010101" pitchFamily="49" charset="-122"/>
                <a:ea typeface="黑体" panose="02010609060101010101" pitchFamily="49" charset="-122"/>
              </a:rPr>
              <a:t>中华人民共和国招标投标法</a:t>
            </a:r>
            <a:r>
              <a:rPr lang="en-US" altLang="zh-CN" sz="1800" kern="100" dirty="0">
                <a:latin typeface="黑体" panose="02010609060101010101" pitchFamily="49" charset="-122"/>
                <a:ea typeface="黑体" panose="02010609060101010101" pitchFamily="49" charset="-122"/>
              </a:rPr>
              <a:t>》</a:t>
            </a:r>
            <a:r>
              <a:rPr lang="zh-CN" altLang="en-US" sz="1800" kern="100" dirty="0">
                <a:latin typeface="黑体" panose="02010609060101010101" pitchFamily="49" charset="-122"/>
                <a:ea typeface="黑体" panose="02010609060101010101" pitchFamily="49" charset="-122"/>
              </a:rPr>
              <a:t>、</a:t>
            </a:r>
            <a:r>
              <a:rPr lang="en-US" altLang="zh-CN" sz="1800" kern="100" dirty="0">
                <a:latin typeface="黑体" panose="02010609060101010101" pitchFamily="49" charset="-122"/>
                <a:ea typeface="黑体" panose="02010609060101010101" pitchFamily="49" charset="-122"/>
              </a:rPr>
              <a:t>《</a:t>
            </a:r>
            <a:r>
              <a:rPr lang="zh-CN" altLang="en-US" sz="1800" kern="100" dirty="0">
                <a:latin typeface="黑体" panose="02010609060101010101" pitchFamily="49" charset="-122"/>
                <a:ea typeface="黑体" panose="02010609060101010101" pitchFamily="49" charset="-122"/>
              </a:rPr>
              <a:t>政府采购非招标采购方式管理办法</a:t>
            </a:r>
            <a:r>
              <a:rPr lang="en-US" altLang="zh-CN" sz="1800" kern="100" dirty="0">
                <a:latin typeface="黑体" panose="02010609060101010101" pitchFamily="49" charset="-122"/>
                <a:ea typeface="黑体" panose="02010609060101010101" pitchFamily="49" charset="-122"/>
              </a:rPr>
              <a:t>》</a:t>
            </a:r>
            <a:r>
              <a:rPr lang="zh-CN" altLang="en-US" sz="1800" kern="100" dirty="0">
                <a:latin typeface="黑体" panose="02010609060101010101" pitchFamily="49" charset="-122"/>
                <a:ea typeface="黑体" panose="02010609060101010101" pitchFamily="49" charset="-122"/>
              </a:rPr>
              <a:t>等文件规定：</a:t>
            </a:r>
            <a:endParaRPr lang="en-US" altLang="zh-CN" sz="1800" kern="100" dirty="0">
              <a:latin typeface="黑体" panose="02010609060101010101" pitchFamily="49" charset="-122"/>
              <a:ea typeface="黑体" panose="02010609060101010101" pitchFamily="49" charset="-122"/>
            </a:endParaRPr>
          </a:p>
          <a:p>
            <a:pPr marL="0" indent="438150">
              <a:lnSpc>
                <a:spcPct val="150000"/>
              </a:lnSpc>
              <a:buNone/>
              <a:defRPr/>
            </a:pPr>
            <a:r>
              <a:rPr lang="zh-CN" altLang="en-US" sz="2000" kern="100" dirty="0">
                <a:solidFill>
                  <a:srgbClr val="C00000"/>
                </a:solidFill>
                <a:latin typeface="黑体" panose="02010609060101010101" pitchFamily="49" charset="-122"/>
                <a:ea typeface="黑体" panose="02010609060101010101" pitchFamily="49" charset="-122"/>
              </a:rPr>
              <a:t>单一来源</a:t>
            </a:r>
            <a:r>
              <a:rPr lang="zh-CN" altLang="en-US" sz="2000" kern="100" dirty="0">
                <a:solidFill>
                  <a:srgbClr val="0070C0"/>
                </a:solidFill>
                <a:latin typeface="黑体" panose="02010609060101010101" pitchFamily="49" charset="-122"/>
                <a:ea typeface="黑体" panose="02010609060101010101" pitchFamily="49" charset="-122"/>
              </a:rPr>
              <a:t>：</a:t>
            </a:r>
            <a:r>
              <a:rPr lang="en-US" altLang="zh-CN" sz="2000" kern="100" dirty="0">
                <a:solidFill>
                  <a:srgbClr val="0070C0"/>
                </a:solidFill>
                <a:latin typeface="黑体" panose="02010609060101010101" pitchFamily="49" charset="-122"/>
                <a:ea typeface="黑体" panose="02010609060101010101" pitchFamily="49" charset="-122"/>
              </a:rPr>
              <a:t>7</a:t>
            </a:r>
            <a:r>
              <a:rPr lang="zh-CN" altLang="en-US" sz="2000" kern="100" dirty="0">
                <a:solidFill>
                  <a:srgbClr val="0070C0"/>
                </a:solidFill>
                <a:latin typeface="黑体" panose="02010609060101010101" pitchFamily="49" charset="-122"/>
                <a:ea typeface="黑体" panose="02010609060101010101" pitchFamily="49" charset="-122"/>
              </a:rPr>
              <a:t>日</a:t>
            </a:r>
          </a:p>
          <a:p>
            <a:pPr marL="0" indent="438150">
              <a:lnSpc>
                <a:spcPct val="150000"/>
              </a:lnSpc>
              <a:buNone/>
              <a:defRPr/>
            </a:pPr>
            <a:r>
              <a:rPr lang="zh-CN" altLang="en-US" sz="2000" kern="100" dirty="0">
                <a:solidFill>
                  <a:srgbClr val="C00000"/>
                </a:solidFill>
                <a:latin typeface="黑体" panose="02010609060101010101" pitchFamily="49" charset="-122"/>
                <a:ea typeface="黑体" panose="02010609060101010101" pitchFamily="49" charset="-122"/>
              </a:rPr>
              <a:t>竞争性谈判</a:t>
            </a:r>
            <a:r>
              <a:rPr lang="zh-CN" altLang="en-US" sz="2000" kern="100" dirty="0">
                <a:solidFill>
                  <a:srgbClr val="0070C0"/>
                </a:solidFill>
                <a:latin typeface="黑体" panose="02010609060101010101" pitchFamily="49" charset="-122"/>
                <a:ea typeface="黑体" panose="02010609060101010101" pitchFamily="49" charset="-122"/>
              </a:rPr>
              <a:t>：</a:t>
            </a:r>
            <a:r>
              <a:rPr lang="en-US" altLang="zh-CN" sz="2000" kern="100" dirty="0">
                <a:solidFill>
                  <a:srgbClr val="0070C0"/>
                </a:solidFill>
                <a:latin typeface="黑体" panose="02010609060101010101" pitchFamily="49" charset="-122"/>
                <a:ea typeface="黑体" panose="02010609060101010101" pitchFamily="49" charset="-122"/>
              </a:rPr>
              <a:t>7</a:t>
            </a:r>
            <a:r>
              <a:rPr lang="zh-CN" altLang="en-US" sz="2000" kern="100" dirty="0">
                <a:solidFill>
                  <a:srgbClr val="0070C0"/>
                </a:solidFill>
                <a:latin typeface="黑体" panose="02010609060101010101" pitchFamily="49" charset="-122"/>
                <a:ea typeface="黑体" panose="02010609060101010101" pitchFamily="49" charset="-122"/>
              </a:rPr>
              <a:t>日</a:t>
            </a:r>
            <a:endParaRPr lang="en-US" altLang="zh-CN" sz="2000" kern="100" dirty="0">
              <a:solidFill>
                <a:srgbClr val="C00000"/>
              </a:solidFill>
              <a:latin typeface="黑体" panose="02010609060101010101" pitchFamily="49" charset="-122"/>
              <a:ea typeface="黑体" panose="02010609060101010101" pitchFamily="49" charset="-122"/>
            </a:endParaRPr>
          </a:p>
          <a:p>
            <a:pPr marL="0" indent="438150">
              <a:lnSpc>
                <a:spcPct val="150000"/>
              </a:lnSpc>
              <a:buNone/>
              <a:defRPr/>
            </a:pPr>
            <a:r>
              <a:rPr lang="zh-CN" altLang="en-US" sz="2000" kern="100" dirty="0">
                <a:solidFill>
                  <a:srgbClr val="C00000"/>
                </a:solidFill>
                <a:latin typeface="黑体" panose="02010609060101010101" pitchFamily="49" charset="-122"/>
                <a:ea typeface="黑体" panose="02010609060101010101" pitchFamily="49" charset="-122"/>
              </a:rPr>
              <a:t>竞争性磋商</a:t>
            </a:r>
            <a:r>
              <a:rPr lang="zh-CN" altLang="en-US" sz="2000" kern="100" dirty="0">
                <a:solidFill>
                  <a:srgbClr val="0070C0"/>
                </a:solidFill>
                <a:latin typeface="黑体" panose="02010609060101010101" pitchFamily="49" charset="-122"/>
                <a:ea typeface="黑体" panose="02010609060101010101" pitchFamily="49" charset="-122"/>
              </a:rPr>
              <a:t>：</a:t>
            </a:r>
            <a:r>
              <a:rPr lang="en-US" altLang="zh-CN" sz="2000" kern="100" dirty="0">
                <a:solidFill>
                  <a:srgbClr val="0070C0"/>
                </a:solidFill>
                <a:latin typeface="黑体" panose="02010609060101010101" pitchFamily="49" charset="-122"/>
                <a:ea typeface="黑体" panose="02010609060101010101" pitchFamily="49" charset="-122"/>
              </a:rPr>
              <a:t>15</a:t>
            </a:r>
            <a:r>
              <a:rPr lang="zh-CN" altLang="en-US" sz="2000" kern="100" dirty="0">
                <a:solidFill>
                  <a:srgbClr val="0070C0"/>
                </a:solidFill>
                <a:latin typeface="黑体" panose="02010609060101010101" pitchFamily="49" charset="-122"/>
                <a:ea typeface="黑体" panose="02010609060101010101" pitchFamily="49" charset="-122"/>
              </a:rPr>
              <a:t>个工作日</a:t>
            </a:r>
          </a:p>
          <a:p>
            <a:pPr marL="0" indent="438150">
              <a:lnSpc>
                <a:spcPct val="150000"/>
              </a:lnSpc>
              <a:buNone/>
              <a:defRPr/>
            </a:pPr>
            <a:r>
              <a:rPr lang="zh-CN" altLang="en-US" sz="2000" kern="100" dirty="0">
                <a:solidFill>
                  <a:srgbClr val="C00000"/>
                </a:solidFill>
                <a:latin typeface="黑体" panose="02010609060101010101" pitchFamily="49" charset="-122"/>
                <a:ea typeface="黑体" panose="02010609060101010101" pitchFamily="49" charset="-122"/>
              </a:rPr>
              <a:t>公开招标</a:t>
            </a:r>
            <a:r>
              <a:rPr lang="zh-CN" altLang="en-US" sz="2000" kern="100" dirty="0">
                <a:solidFill>
                  <a:srgbClr val="0070C0"/>
                </a:solidFill>
                <a:latin typeface="黑体" panose="02010609060101010101" pitchFamily="49" charset="-122"/>
                <a:ea typeface="黑体" panose="02010609060101010101" pitchFamily="49" charset="-122"/>
              </a:rPr>
              <a:t>：</a:t>
            </a:r>
            <a:r>
              <a:rPr lang="en-US" altLang="zh-CN" sz="2000" kern="100" dirty="0">
                <a:solidFill>
                  <a:srgbClr val="0070C0"/>
                </a:solidFill>
                <a:latin typeface="黑体" panose="02010609060101010101" pitchFamily="49" charset="-122"/>
                <a:ea typeface="黑体" panose="02010609060101010101" pitchFamily="49" charset="-122"/>
              </a:rPr>
              <a:t>25</a:t>
            </a:r>
            <a:r>
              <a:rPr lang="zh-CN" altLang="en-US" sz="2000" kern="100" dirty="0">
                <a:solidFill>
                  <a:srgbClr val="0070C0"/>
                </a:solidFill>
                <a:latin typeface="黑体" panose="02010609060101010101" pitchFamily="49" charset="-122"/>
                <a:ea typeface="黑体" panose="02010609060101010101" pitchFamily="49" charset="-122"/>
              </a:rPr>
              <a:t>日</a:t>
            </a:r>
            <a:endParaRPr lang="en-US" altLang="zh-CN" sz="2000" kern="100" dirty="0">
              <a:solidFill>
                <a:srgbClr val="0070C0"/>
              </a:solidFill>
              <a:latin typeface="黑体" panose="02010609060101010101" pitchFamily="49" charset="-122"/>
              <a:ea typeface="黑体" panose="02010609060101010101" pitchFamily="49" charset="-122"/>
            </a:endParaRPr>
          </a:p>
          <a:p>
            <a:pPr marL="0" indent="438150">
              <a:lnSpc>
                <a:spcPct val="150000"/>
              </a:lnSpc>
              <a:buNone/>
              <a:defRPr/>
            </a:pPr>
            <a:r>
              <a:rPr lang="zh-CN" altLang="en-US" sz="1800" kern="100" dirty="0">
                <a:latin typeface="黑体" panose="02010609060101010101" pitchFamily="49" charset="-122"/>
                <a:ea typeface="黑体" panose="02010609060101010101" pitchFamily="49" charset="-122"/>
              </a:rPr>
              <a:t>以上采购周期为从发布采购公告至采购结果确认的</a:t>
            </a:r>
            <a:r>
              <a:rPr lang="zh-CN" altLang="en-US" sz="1800" kern="100" dirty="0">
                <a:solidFill>
                  <a:srgbClr val="C00000"/>
                </a:solidFill>
                <a:latin typeface="黑体" panose="02010609060101010101" pitchFamily="49" charset="-122"/>
                <a:ea typeface="黑体" panose="02010609060101010101" pitchFamily="49" charset="-122"/>
              </a:rPr>
              <a:t>最短时间</a:t>
            </a:r>
            <a:r>
              <a:rPr lang="zh-CN" altLang="en-US" sz="1800" kern="100" dirty="0">
                <a:latin typeface="黑体" panose="02010609060101010101" pitchFamily="49" charset="-122"/>
                <a:ea typeface="黑体" panose="02010609060101010101" pitchFamily="49" charset="-122"/>
              </a:rPr>
              <a:t>。</a:t>
            </a:r>
          </a:p>
          <a:p>
            <a:pPr marL="0" indent="438150">
              <a:lnSpc>
                <a:spcPct val="150000"/>
              </a:lnSpc>
              <a:buNone/>
              <a:defRPr/>
            </a:pPr>
            <a:endParaRPr lang="en-US" altLang="zh-CN" sz="2000" kern="100" dirty="0">
              <a:solidFill>
                <a:srgbClr val="0070C0"/>
              </a:solidFill>
              <a:latin typeface="黑体" panose="02010609060101010101" pitchFamily="49" charset="-122"/>
              <a:ea typeface="黑体" panose="02010609060101010101" pitchFamily="49" charset="-122"/>
            </a:endParaRPr>
          </a:p>
        </p:txBody>
      </p:sp>
      <p:sp>
        <p:nvSpPr>
          <p:cNvPr id="5" name="圆角矩形 4"/>
          <p:cNvSpPr/>
          <p:nvPr/>
        </p:nvSpPr>
        <p:spPr bwMode="auto">
          <a:xfrm>
            <a:off x="25400" y="139701"/>
            <a:ext cx="12132000" cy="900000"/>
          </a:xfrm>
          <a:prstGeom prst="roundRect">
            <a:avLst/>
          </a:prstGeom>
          <a:solidFill>
            <a:srgbClr val="A22700"/>
          </a:soli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矩形 5"/>
          <p:cNvSpPr/>
          <p:nvPr/>
        </p:nvSpPr>
        <p:spPr bwMode="auto">
          <a:xfrm>
            <a:off x="119337" y="235758"/>
            <a:ext cx="11776437" cy="706755"/>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、有关采购政策制度简介</a:t>
            </a:r>
          </a:p>
        </p:txBody>
      </p:sp>
    </p:spTree>
    <p:extLst>
      <p:ext uri="{BB962C8B-B14F-4D97-AF65-F5344CB8AC3E}">
        <p14:creationId xmlns:p14="http://schemas.microsoft.com/office/powerpoint/2010/main" val="189092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135758"/>
            <a:ext cx="10515600" cy="554930"/>
          </a:xfrm>
        </p:spPr>
        <p:txBody>
          <a:bodyPr/>
          <a:lstStyle/>
          <a:p>
            <a:pPr>
              <a:defRPr/>
            </a:pPr>
            <a:r>
              <a:rPr lang="en-US" altLang="zh-CN" sz="2400" b="1" kern="2200" dirty="0">
                <a:solidFill>
                  <a:srgbClr val="C00000"/>
                </a:solidFill>
                <a:latin typeface="黑体" panose="02010609060101010101" pitchFamily="49" charset="-122"/>
                <a:ea typeface="黑体" panose="02010609060101010101" pitchFamily="49" charset="-122"/>
              </a:rPr>
              <a:t>1</a:t>
            </a:r>
            <a:r>
              <a:rPr lang="zh-CN" altLang="en-US" sz="2400" b="1" kern="2200" dirty="0">
                <a:solidFill>
                  <a:srgbClr val="C00000"/>
                </a:solidFill>
                <a:latin typeface="黑体" panose="02010609060101010101" pitchFamily="49" charset="-122"/>
                <a:ea typeface="黑体" panose="02010609060101010101" pitchFamily="49" charset="-122"/>
              </a:rPr>
              <a:t> 采购周期</a:t>
            </a:r>
          </a:p>
        </p:txBody>
      </p:sp>
      <p:sp>
        <p:nvSpPr>
          <p:cNvPr id="3" name="文本占位符 2"/>
          <p:cNvSpPr>
            <a:spLocks noGrp="1"/>
          </p:cNvSpPr>
          <p:nvPr>
            <p:ph type="body" idx="1"/>
          </p:nvPr>
        </p:nvSpPr>
        <p:spPr>
          <a:xfrm>
            <a:off x="1405443" y="1988840"/>
            <a:ext cx="9042970" cy="3456160"/>
          </a:xfrm>
        </p:spPr>
        <p:txBody>
          <a:bodyPr>
            <a:normAutofit/>
          </a:bodyPr>
          <a:lstStyle/>
          <a:p>
            <a:pPr marL="0" indent="438150">
              <a:lnSpc>
                <a:spcPct val="150000"/>
              </a:lnSpc>
              <a:buNone/>
              <a:defRPr/>
            </a:pPr>
            <a:r>
              <a:rPr lang="zh-CN" altLang="en-US" sz="1800" kern="100" dirty="0">
                <a:latin typeface="黑体" panose="02010609060101010101" pitchFamily="49" charset="-122"/>
                <a:ea typeface="黑体" panose="02010609060101010101" pitchFamily="49" charset="-122"/>
              </a:rPr>
              <a:t>（</a:t>
            </a:r>
            <a:r>
              <a:rPr lang="en-US" altLang="zh-CN" sz="1800" kern="100" dirty="0">
                <a:latin typeface="黑体" panose="02010609060101010101" pitchFamily="49" charset="-122"/>
                <a:ea typeface="黑体" panose="02010609060101010101" pitchFamily="49" charset="-122"/>
              </a:rPr>
              <a:t>2</a:t>
            </a:r>
            <a:r>
              <a:rPr lang="zh-CN" altLang="en-US" sz="1800" kern="100" dirty="0">
                <a:latin typeface="黑体" panose="02010609060101010101" pitchFamily="49" charset="-122"/>
                <a:ea typeface="黑体" panose="02010609060101010101" pitchFamily="49" charset="-122"/>
              </a:rPr>
              <a:t>）正常采购</a:t>
            </a:r>
            <a:endParaRPr lang="en-US" altLang="zh-CN" sz="1800" kern="100" dirty="0">
              <a:latin typeface="黑体" panose="02010609060101010101" pitchFamily="49" charset="-122"/>
              <a:ea typeface="黑体" panose="02010609060101010101" pitchFamily="49" charset="-122"/>
            </a:endParaRPr>
          </a:p>
          <a:p>
            <a:pPr marL="0" indent="438150">
              <a:lnSpc>
                <a:spcPct val="150000"/>
              </a:lnSpc>
              <a:buNone/>
              <a:defRPr/>
            </a:pPr>
            <a:r>
              <a:rPr lang="zh-CN" altLang="en-US" sz="1800" kern="100" dirty="0">
                <a:latin typeface="黑体" panose="02010609060101010101" pitchFamily="49" charset="-122"/>
                <a:ea typeface="黑体" panose="02010609060101010101" pitchFamily="49" charset="-122"/>
              </a:rPr>
              <a:t>根据</a:t>
            </a:r>
            <a:r>
              <a:rPr lang="en-US" altLang="zh-CN" sz="1800" kern="100" dirty="0">
                <a:latin typeface="黑体" panose="02010609060101010101" pitchFamily="49" charset="-122"/>
                <a:ea typeface="黑体" panose="02010609060101010101" pitchFamily="49" charset="-122"/>
              </a:rPr>
              <a:t>《</a:t>
            </a:r>
            <a:r>
              <a:rPr lang="zh-CN" altLang="en-US" sz="1800" kern="100" dirty="0">
                <a:latin typeface="黑体" panose="02010609060101010101" pitchFamily="49" charset="-122"/>
                <a:ea typeface="黑体" panose="02010609060101010101" pitchFamily="49" charset="-122"/>
              </a:rPr>
              <a:t>中华人民共和国招标投标法</a:t>
            </a:r>
            <a:r>
              <a:rPr lang="en-US" altLang="zh-CN" sz="1800" kern="100" dirty="0">
                <a:latin typeface="黑体" panose="02010609060101010101" pitchFamily="49" charset="-122"/>
                <a:ea typeface="黑体" panose="02010609060101010101" pitchFamily="49" charset="-122"/>
              </a:rPr>
              <a:t>》</a:t>
            </a:r>
            <a:r>
              <a:rPr lang="zh-CN" altLang="en-US" sz="1800" kern="100" dirty="0">
                <a:latin typeface="黑体" panose="02010609060101010101" pitchFamily="49" charset="-122"/>
                <a:ea typeface="黑体" panose="02010609060101010101" pitchFamily="49" charset="-122"/>
              </a:rPr>
              <a:t>、</a:t>
            </a:r>
            <a:r>
              <a:rPr lang="en-US" altLang="zh-CN" sz="1800" kern="100" dirty="0">
                <a:latin typeface="黑体" panose="02010609060101010101" pitchFamily="49" charset="-122"/>
                <a:ea typeface="黑体" panose="02010609060101010101" pitchFamily="49" charset="-122"/>
              </a:rPr>
              <a:t>《</a:t>
            </a:r>
            <a:r>
              <a:rPr lang="zh-CN" altLang="en-US" sz="1800" kern="100" dirty="0">
                <a:latin typeface="黑体" panose="02010609060101010101" pitchFamily="49" charset="-122"/>
                <a:ea typeface="黑体" panose="02010609060101010101" pitchFamily="49" charset="-122"/>
              </a:rPr>
              <a:t>政府采购非招标采购方式管理办法</a:t>
            </a:r>
            <a:r>
              <a:rPr lang="en-US" altLang="zh-CN" sz="1800" kern="100" dirty="0">
                <a:latin typeface="黑体" panose="02010609060101010101" pitchFamily="49" charset="-122"/>
                <a:ea typeface="黑体" panose="02010609060101010101" pitchFamily="49" charset="-122"/>
              </a:rPr>
              <a:t>》</a:t>
            </a:r>
            <a:r>
              <a:rPr lang="zh-CN" altLang="en-US" sz="1800" kern="100" dirty="0">
                <a:latin typeface="黑体" panose="02010609060101010101" pitchFamily="49" charset="-122"/>
                <a:ea typeface="黑体" panose="02010609060101010101" pitchFamily="49" charset="-122"/>
              </a:rPr>
              <a:t>等文件相关规定，如在招标采购开标前，出现对采购文件相关条款进行修改，需要在重新发放招标文件后，开标时间</a:t>
            </a:r>
            <a:r>
              <a:rPr lang="zh-CN" altLang="en-US" sz="1800" kern="100" dirty="0">
                <a:solidFill>
                  <a:srgbClr val="C00000"/>
                </a:solidFill>
                <a:latin typeface="黑体" panose="02010609060101010101" pitchFamily="49" charset="-122"/>
                <a:ea typeface="黑体" panose="02010609060101010101" pitchFamily="49" charset="-122"/>
              </a:rPr>
              <a:t>向后顺延</a:t>
            </a:r>
            <a:r>
              <a:rPr lang="zh-CN" altLang="en-US" sz="1800" kern="100" dirty="0">
                <a:latin typeface="黑体" panose="02010609060101010101" pitchFamily="49" charset="-122"/>
                <a:ea typeface="黑体" panose="02010609060101010101" pitchFamily="49" charset="-122"/>
              </a:rPr>
              <a:t>。</a:t>
            </a:r>
            <a:endParaRPr lang="en-US" altLang="zh-CN" sz="1800" kern="100" dirty="0">
              <a:latin typeface="黑体" panose="02010609060101010101" pitchFamily="49" charset="-122"/>
              <a:ea typeface="黑体" panose="02010609060101010101" pitchFamily="49" charset="-122"/>
            </a:endParaRPr>
          </a:p>
          <a:p>
            <a:pPr marL="0" indent="438150">
              <a:lnSpc>
                <a:spcPct val="150000"/>
              </a:lnSpc>
              <a:buNone/>
              <a:defRPr/>
            </a:pPr>
            <a:r>
              <a:rPr lang="zh-CN" altLang="en-US" sz="1800" kern="100" dirty="0">
                <a:latin typeface="黑体" panose="02010609060101010101" pitchFamily="49" charset="-122"/>
                <a:ea typeface="黑体" panose="02010609060101010101" pitchFamily="49" charset="-122"/>
              </a:rPr>
              <a:t>在采购</a:t>
            </a:r>
            <a:r>
              <a:rPr lang="zh-CN" altLang="en-US" sz="1800" kern="100" dirty="0">
                <a:solidFill>
                  <a:srgbClr val="FF0000"/>
                </a:solidFill>
                <a:latin typeface="黑体" panose="02010609060101010101" pitchFamily="49" charset="-122"/>
                <a:ea typeface="黑体" panose="02010609060101010101" pitchFamily="49" charset="-122"/>
              </a:rPr>
              <a:t>公告发布前</a:t>
            </a:r>
            <a:r>
              <a:rPr lang="zh-CN" altLang="en-US" sz="1800" kern="100" dirty="0">
                <a:latin typeface="黑体" panose="02010609060101010101" pitchFamily="49" charset="-122"/>
                <a:ea typeface="黑体" panose="02010609060101010101" pitchFamily="49" charset="-122"/>
              </a:rPr>
              <a:t>，还需要</a:t>
            </a:r>
            <a:r>
              <a:rPr lang="zh-CN" altLang="en-US" sz="1800" kern="100" dirty="0">
                <a:solidFill>
                  <a:srgbClr val="FF0000"/>
                </a:solidFill>
                <a:latin typeface="黑体" panose="02010609060101010101" pitchFamily="49" charset="-122"/>
                <a:ea typeface="黑体" panose="02010609060101010101" pitchFamily="49" charset="-122"/>
              </a:rPr>
              <a:t>采购需求对接，采购文件的制作与审核</a:t>
            </a:r>
            <a:r>
              <a:rPr lang="zh-CN" altLang="en-US" sz="1800" kern="100" dirty="0">
                <a:latin typeface="黑体" panose="02010609060101010101" pitchFamily="49" charset="-122"/>
                <a:ea typeface="黑体" panose="02010609060101010101" pitchFamily="49" charset="-122"/>
              </a:rPr>
              <a:t>，采购申请人应合理安排采购申请时间。</a:t>
            </a:r>
          </a:p>
          <a:p>
            <a:pPr marL="0" indent="438150">
              <a:lnSpc>
                <a:spcPct val="150000"/>
              </a:lnSpc>
              <a:buNone/>
              <a:defRPr/>
            </a:pPr>
            <a:endParaRPr lang="en-US" altLang="zh-CN" sz="2400" kern="100" dirty="0">
              <a:solidFill>
                <a:srgbClr val="0070C0"/>
              </a:solidFill>
              <a:latin typeface="黑体" panose="02010609060101010101" pitchFamily="49" charset="-122"/>
              <a:ea typeface="黑体" panose="02010609060101010101" pitchFamily="49" charset="-122"/>
            </a:endParaRPr>
          </a:p>
        </p:txBody>
      </p:sp>
      <p:sp>
        <p:nvSpPr>
          <p:cNvPr id="4" name="圆角矩形 3"/>
          <p:cNvSpPr/>
          <p:nvPr/>
        </p:nvSpPr>
        <p:spPr bwMode="auto">
          <a:xfrm>
            <a:off x="25400" y="139701"/>
            <a:ext cx="12132000" cy="900000"/>
          </a:xfrm>
          <a:prstGeom prst="roundRect">
            <a:avLst/>
          </a:prstGeom>
          <a:solidFill>
            <a:srgbClr val="A22700"/>
          </a:soli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bwMode="auto">
          <a:xfrm>
            <a:off x="119337" y="235758"/>
            <a:ext cx="11776437" cy="706755"/>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、有关采购政策制度简介</a:t>
            </a:r>
          </a:p>
        </p:txBody>
      </p:sp>
    </p:spTree>
    <p:extLst>
      <p:ext uri="{BB962C8B-B14F-4D97-AF65-F5344CB8AC3E}">
        <p14:creationId xmlns:p14="http://schemas.microsoft.com/office/powerpoint/2010/main" val="1263729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135758"/>
            <a:ext cx="10515600" cy="554930"/>
          </a:xfrm>
        </p:spPr>
        <p:txBody>
          <a:bodyPr/>
          <a:lstStyle/>
          <a:p>
            <a:pPr>
              <a:defRPr/>
            </a:pPr>
            <a:r>
              <a:rPr lang="en-US" altLang="zh-CN" sz="2400" b="1" kern="2200" dirty="0">
                <a:solidFill>
                  <a:srgbClr val="C00000"/>
                </a:solidFill>
                <a:latin typeface="黑体" panose="02010609060101010101" pitchFamily="49" charset="-122"/>
                <a:ea typeface="黑体" panose="02010609060101010101" pitchFamily="49" charset="-122"/>
              </a:rPr>
              <a:t>2 </a:t>
            </a:r>
            <a:r>
              <a:rPr lang="zh-CN" altLang="en-US" sz="2400" b="1" kern="2200" dirty="0">
                <a:solidFill>
                  <a:srgbClr val="C00000"/>
                </a:solidFill>
                <a:latin typeface="黑体" panose="02010609060101010101" pitchFamily="49" charset="-122"/>
                <a:ea typeface="黑体" panose="02010609060101010101" pitchFamily="49" charset="-122"/>
              </a:rPr>
              <a:t>合同签订</a:t>
            </a:r>
          </a:p>
        </p:txBody>
      </p:sp>
      <p:sp>
        <p:nvSpPr>
          <p:cNvPr id="3" name="文本占位符 2"/>
          <p:cNvSpPr>
            <a:spLocks noGrp="1"/>
          </p:cNvSpPr>
          <p:nvPr>
            <p:ph type="body" idx="1"/>
          </p:nvPr>
        </p:nvSpPr>
        <p:spPr>
          <a:xfrm>
            <a:off x="1559496" y="1806575"/>
            <a:ext cx="9433048" cy="3494633"/>
          </a:xfrm>
        </p:spPr>
        <p:txBody>
          <a:bodyPr>
            <a:normAutofit/>
          </a:bodyPr>
          <a:lstStyle/>
          <a:p>
            <a:pPr marL="0" indent="438150" algn="just">
              <a:lnSpc>
                <a:spcPct val="150000"/>
              </a:lnSpc>
              <a:buNone/>
              <a:defRPr/>
            </a:pPr>
            <a:r>
              <a:rPr lang="en-US" altLang="zh-CN" sz="1800" kern="100" dirty="0">
                <a:latin typeface="黑体" panose="02010609060101010101" pitchFamily="49" charset="-122"/>
                <a:ea typeface="黑体" panose="02010609060101010101" pitchFamily="49" charset="-122"/>
              </a:rPr>
              <a:t>1.</a:t>
            </a:r>
            <a:r>
              <a:rPr lang="zh-CN" altLang="en-US" sz="1800" kern="100" dirty="0">
                <a:latin typeface="黑体" panose="02010609060101010101" pitchFamily="49" charset="-122"/>
                <a:ea typeface="黑体" panose="02010609060101010101" pitchFamily="49" charset="-122"/>
              </a:rPr>
              <a:t>招标（采购）中标（成交）结果公告发布后</a:t>
            </a:r>
            <a:r>
              <a:rPr lang="en-US" altLang="zh-CN" sz="1800" kern="100" dirty="0">
                <a:latin typeface="黑体" panose="02010609060101010101" pitchFamily="49" charset="-122"/>
                <a:ea typeface="黑体" panose="02010609060101010101" pitchFamily="49" charset="-122"/>
              </a:rPr>
              <a:t>2</a:t>
            </a:r>
            <a:r>
              <a:rPr lang="zh-CN" altLang="en-US" sz="1800" kern="100" dirty="0">
                <a:latin typeface="黑体" panose="02010609060101010101" pitchFamily="49" charset="-122"/>
                <a:ea typeface="黑体" panose="02010609060101010101" pitchFamily="49" charset="-122"/>
              </a:rPr>
              <a:t>个工作日后，联系招投标管理科领取合同；</a:t>
            </a:r>
            <a:endParaRPr lang="en-US" altLang="zh-CN" sz="1800" kern="100" dirty="0">
              <a:latin typeface="黑体" panose="02010609060101010101" pitchFamily="49" charset="-122"/>
              <a:ea typeface="黑体" panose="02010609060101010101" pitchFamily="49" charset="-122"/>
            </a:endParaRPr>
          </a:p>
          <a:p>
            <a:pPr marL="0" indent="438150" algn="just">
              <a:lnSpc>
                <a:spcPct val="150000"/>
              </a:lnSpc>
              <a:buNone/>
              <a:defRPr/>
            </a:pPr>
            <a:r>
              <a:rPr lang="en-US" altLang="zh-CN" sz="1800" kern="100" dirty="0">
                <a:latin typeface="黑体" panose="02010609060101010101" pitchFamily="49" charset="-122"/>
                <a:ea typeface="黑体" panose="02010609060101010101" pitchFamily="49" charset="-122"/>
              </a:rPr>
              <a:t>2.</a:t>
            </a:r>
            <a:r>
              <a:rPr lang="zh-CN" altLang="en-US" sz="1800" kern="100" dirty="0">
                <a:latin typeface="黑体" panose="02010609060101010101" pitchFamily="49" charset="-122"/>
                <a:ea typeface="黑体" panose="02010609060101010101" pitchFamily="49" charset="-122"/>
              </a:rPr>
              <a:t>在合同管理系统上完成合同流转；</a:t>
            </a:r>
            <a:endParaRPr lang="en-US" altLang="zh-CN" sz="1800" kern="100" dirty="0">
              <a:latin typeface="黑体" panose="02010609060101010101" pitchFamily="49" charset="-122"/>
              <a:ea typeface="黑体" panose="02010609060101010101" pitchFamily="49" charset="-122"/>
            </a:endParaRPr>
          </a:p>
          <a:p>
            <a:pPr marL="0" indent="438150" algn="just">
              <a:lnSpc>
                <a:spcPct val="150000"/>
              </a:lnSpc>
              <a:buNone/>
              <a:defRPr/>
            </a:pPr>
            <a:r>
              <a:rPr lang="en-US" altLang="zh-CN" sz="1800" kern="100" dirty="0">
                <a:latin typeface="黑体" panose="02010609060101010101" pitchFamily="49" charset="-122"/>
                <a:ea typeface="黑体" panose="02010609060101010101" pitchFamily="49" charset="-122"/>
              </a:rPr>
              <a:t>3.</a:t>
            </a:r>
            <a:r>
              <a:rPr lang="zh-CN" altLang="en-US" sz="1800" kern="100" dirty="0">
                <a:latin typeface="黑体" panose="02010609060101010101" pitchFamily="49" charset="-122"/>
                <a:ea typeface="黑体" panose="02010609060101010101" pitchFamily="49" charset="-122"/>
              </a:rPr>
              <a:t>按照财务规定的领导签字权限签订纸质合同并到发展规划办公室盖章；</a:t>
            </a:r>
            <a:endParaRPr lang="en-US" altLang="zh-CN" sz="1800" kern="100" dirty="0">
              <a:latin typeface="黑体" panose="02010609060101010101" pitchFamily="49" charset="-122"/>
              <a:ea typeface="黑体" panose="02010609060101010101" pitchFamily="49" charset="-122"/>
            </a:endParaRPr>
          </a:p>
          <a:p>
            <a:pPr marL="0" indent="438150" algn="just">
              <a:lnSpc>
                <a:spcPct val="150000"/>
              </a:lnSpc>
              <a:buNone/>
              <a:defRPr/>
            </a:pPr>
            <a:r>
              <a:rPr lang="en-US" altLang="zh-CN" sz="1800" kern="100" dirty="0">
                <a:latin typeface="黑体" panose="02010609060101010101" pitchFamily="49" charset="-122"/>
                <a:ea typeface="黑体" panose="02010609060101010101" pitchFamily="49" charset="-122"/>
              </a:rPr>
              <a:t>4.</a:t>
            </a:r>
            <a:r>
              <a:rPr lang="zh-CN" altLang="en-US" sz="1800" kern="100" dirty="0">
                <a:latin typeface="黑体" panose="02010609060101010101" pitchFamily="49" charset="-122"/>
                <a:ea typeface="黑体" panose="02010609060101010101" pitchFamily="49" charset="-122"/>
              </a:rPr>
              <a:t>联系乙方完成合同签订后，所有合同交由代理机构完成第三方鉴证，合同文件交招投标管理科二份。</a:t>
            </a:r>
            <a:endParaRPr lang="en-US" altLang="zh-CN" sz="1800" kern="100" dirty="0">
              <a:latin typeface="黑体" panose="02010609060101010101" pitchFamily="49" charset="-122"/>
              <a:ea typeface="黑体" panose="02010609060101010101" pitchFamily="49" charset="-122"/>
            </a:endParaRPr>
          </a:p>
          <a:p>
            <a:pPr marL="0" indent="438150" algn="just">
              <a:lnSpc>
                <a:spcPct val="150000"/>
              </a:lnSpc>
              <a:buNone/>
              <a:defRPr/>
            </a:pPr>
            <a:r>
              <a:rPr lang="zh-CN" altLang="en-US" sz="1800" kern="100" dirty="0">
                <a:latin typeface="黑体" panose="02010609060101010101" pitchFamily="49" charset="-122"/>
                <a:ea typeface="黑体" panose="02010609060101010101" pitchFamily="49" charset="-122"/>
              </a:rPr>
              <a:t>合同签订工作由</a:t>
            </a:r>
            <a:r>
              <a:rPr lang="zh-CN" altLang="en-US" sz="1800" kern="100" dirty="0">
                <a:solidFill>
                  <a:srgbClr val="C00000"/>
                </a:solidFill>
                <a:latin typeface="黑体" panose="02010609060101010101" pitchFamily="49" charset="-122"/>
                <a:ea typeface="黑体" panose="02010609060101010101" pitchFamily="49" charset="-122"/>
              </a:rPr>
              <a:t>采购申请方</a:t>
            </a:r>
            <a:r>
              <a:rPr lang="zh-CN" altLang="en-US" sz="1800" kern="100" dirty="0">
                <a:latin typeface="黑体" panose="02010609060101010101" pitchFamily="49" charset="-122"/>
                <a:ea typeface="黑体" panose="02010609060101010101" pitchFamily="49" charset="-122"/>
              </a:rPr>
              <a:t>完成。</a:t>
            </a:r>
          </a:p>
          <a:p>
            <a:pPr marL="0" indent="438150">
              <a:lnSpc>
                <a:spcPct val="150000"/>
              </a:lnSpc>
              <a:buNone/>
              <a:defRPr/>
            </a:pPr>
            <a:endParaRPr lang="en-US" altLang="zh-CN" sz="2400" kern="100" dirty="0">
              <a:solidFill>
                <a:srgbClr val="0070C0"/>
              </a:solidFill>
              <a:latin typeface="黑体" panose="02010609060101010101" pitchFamily="49" charset="-122"/>
              <a:ea typeface="黑体" panose="02010609060101010101" pitchFamily="49" charset="-122"/>
            </a:endParaRPr>
          </a:p>
        </p:txBody>
      </p:sp>
      <p:sp>
        <p:nvSpPr>
          <p:cNvPr id="4" name="圆角矩形 3"/>
          <p:cNvSpPr/>
          <p:nvPr/>
        </p:nvSpPr>
        <p:spPr bwMode="auto">
          <a:xfrm>
            <a:off x="25400" y="139701"/>
            <a:ext cx="12132000" cy="900000"/>
          </a:xfrm>
          <a:prstGeom prst="roundRect">
            <a:avLst/>
          </a:prstGeom>
          <a:solidFill>
            <a:srgbClr val="A22700"/>
          </a:soli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bwMode="auto">
          <a:xfrm>
            <a:off x="119337" y="235758"/>
            <a:ext cx="11776437" cy="706755"/>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、有关采购政策制度简介</a:t>
            </a:r>
          </a:p>
        </p:txBody>
      </p:sp>
    </p:spTree>
    <p:extLst>
      <p:ext uri="{BB962C8B-B14F-4D97-AF65-F5344CB8AC3E}">
        <p14:creationId xmlns:p14="http://schemas.microsoft.com/office/powerpoint/2010/main" val="238292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135758"/>
            <a:ext cx="10515600" cy="554930"/>
          </a:xfrm>
        </p:spPr>
        <p:txBody>
          <a:bodyPr/>
          <a:lstStyle/>
          <a:p>
            <a:pPr>
              <a:defRPr/>
            </a:pPr>
            <a:r>
              <a:rPr lang="en-US" altLang="zh-CN" sz="2400" b="1" kern="2200" dirty="0">
                <a:solidFill>
                  <a:srgbClr val="C00000"/>
                </a:solidFill>
                <a:latin typeface="黑体" panose="02010609060101010101" pitchFamily="49" charset="-122"/>
                <a:ea typeface="黑体" panose="02010609060101010101" pitchFamily="49" charset="-122"/>
              </a:rPr>
              <a:t>3 </a:t>
            </a:r>
            <a:r>
              <a:rPr lang="zh-CN" altLang="en-US" sz="2400" b="1" kern="2200" dirty="0">
                <a:solidFill>
                  <a:srgbClr val="C00000"/>
                </a:solidFill>
                <a:latin typeface="黑体" panose="02010609060101010101" pitchFamily="49" charset="-122"/>
                <a:ea typeface="黑体" panose="02010609060101010101" pitchFamily="49" charset="-122"/>
              </a:rPr>
              <a:t>需求拟制</a:t>
            </a:r>
          </a:p>
        </p:txBody>
      </p:sp>
      <p:sp>
        <p:nvSpPr>
          <p:cNvPr id="3" name="文本占位符 2"/>
          <p:cNvSpPr>
            <a:spLocks noGrp="1"/>
          </p:cNvSpPr>
          <p:nvPr>
            <p:ph type="body" idx="1"/>
          </p:nvPr>
        </p:nvSpPr>
        <p:spPr>
          <a:xfrm>
            <a:off x="1271464" y="2060848"/>
            <a:ext cx="9186986" cy="4187553"/>
          </a:xfrm>
        </p:spPr>
        <p:txBody>
          <a:bodyPr>
            <a:normAutofit/>
          </a:bodyPr>
          <a:lstStyle/>
          <a:p>
            <a:pPr marL="0" indent="438150">
              <a:lnSpc>
                <a:spcPct val="150000"/>
              </a:lnSpc>
              <a:buNone/>
              <a:defRPr/>
            </a:pPr>
            <a:r>
              <a:rPr lang="zh-CN" altLang="en-US" sz="1800" kern="100" dirty="0">
                <a:latin typeface="黑体" panose="02010609060101010101" pitchFamily="49" charset="-122"/>
                <a:ea typeface="黑体" panose="02010609060101010101" pitchFamily="49" charset="-122"/>
              </a:rPr>
              <a:t>为了确保采购顺利、高效的实施，申请采购单位应准确、完整的拟制采购需求。</a:t>
            </a:r>
            <a:endParaRPr lang="en-US" altLang="zh-CN" sz="1800" kern="100" dirty="0">
              <a:latin typeface="黑体" panose="02010609060101010101" pitchFamily="49" charset="-122"/>
              <a:ea typeface="黑体" panose="02010609060101010101" pitchFamily="49" charset="-122"/>
            </a:endParaRPr>
          </a:p>
          <a:p>
            <a:pPr marL="0" indent="438150">
              <a:lnSpc>
                <a:spcPct val="150000"/>
              </a:lnSpc>
              <a:buNone/>
              <a:defRPr/>
            </a:pPr>
            <a:r>
              <a:rPr lang="zh-CN" altLang="en-US" sz="1800" kern="100" dirty="0">
                <a:solidFill>
                  <a:srgbClr val="FF0000"/>
                </a:solidFill>
                <a:latin typeface="黑体" panose="02010609060101010101" pitchFamily="49" charset="-122"/>
                <a:ea typeface="黑体" panose="02010609060101010101" pitchFamily="49" charset="-122"/>
              </a:rPr>
              <a:t>附论证报告</a:t>
            </a:r>
            <a:endParaRPr lang="en-US" altLang="zh-CN" sz="1800" kern="100" dirty="0">
              <a:solidFill>
                <a:srgbClr val="FF0000"/>
              </a:solidFill>
              <a:latin typeface="黑体" panose="02010609060101010101" pitchFamily="49" charset="-122"/>
              <a:ea typeface="黑体" panose="02010609060101010101" pitchFamily="49" charset="-122"/>
            </a:endParaRPr>
          </a:p>
          <a:p>
            <a:pPr marL="0" indent="438150">
              <a:lnSpc>
                <a:spcPct val="150000"/>
              </a:lnSpc>
              <a:buNone/>
              <a:defRPr/>
            </a:pPr>
            <a:r>
              <a:rPr lang="zh-CN" altLang="en-US" sz="1800" kern="100" dirty="0">
                <a:solidFill>
                  <a:srgbClr val="00B050"/>
                </a:solidFill>
                <a:latin typeface="黑体" panose="02010609060101010101" pitchFamily="49" charset="-122"/>
                <a:ea typeface="黑体" panose="02010609060101010101" pitchFamily="49" charset="-122"/>
              </a:rPr>
              <a:t>工程类采购</a:t>
            </a:r>
            <a:endParaRPr lang="en-US" altLang="zh-CN" sz="1800" kern="100" dirty="0">
              <a:solidFill>
                <a:srgbClr val="00B050"/>
              </a:solidFill>
              <a:latin typeface="黑体" panose="02010609060101010101" pitchFamily="49" charset="-122"/>
              <a:ea typeface="黑体" panose="02010609060101010101" pitchFamily="49" charset="-122"/>
            </a:endParaRPr>
          </a:p>
          <a:p>
            <a:pPr marL="0" indent="438150">
              <a:lnSpc>
                <a:spcPct val="150000"/>
              </a:lnSpc>
              <a:buNone/>
              <a:defRPr/>
            </a:pPr>
            <a:r>
              <a:rPr lang="zh-CN" altLang="en-US" sz="1800" kern="100" dirty="0">
                <a:latin typeface="黑体" panose="02010609060101010101" pitchFamily="49" charset="-122"/>
                <a:ea typeface="黑体" panose="02010609060101010101" pitchFamily="49" charset="-122"/>
              </a:rPr>
              <a:t>（</a:t>
            </a:r>
            <a:r>
              <a:rPr lang="en-US" altLang="zh-CN" sz="1800" kern="100" dirty="0">
                <a:latin typeface="黑体" panose="02010609060101010101" pitchFamily="49" charset="-122"/>
                <a:ea typeface="黑体" panose="02010609060101010101" pitchFamily="49" charset="-122"/>
              </a:rPr>
              <a:t>1</a:t>
            </a:r>
            <a:r>
              <a:rPr lang="zh-CN" altLang="en-US" sz="1800" kern="100" dirty="0">
                <a:latin typeface="黑体" panose="02010609060101010101" pitchFamily="49" charset="-122"/>
                <a:ea typeface="黑体" panose="02010609060101010101" pitchFamily="49" charset="-122"/>
              </a:rPr>
              <a:t>）</a:t>
            </a:r>
            <a:r>
              <a:rPr lang="zh-CN" altLang="zh-CN" sz="1800" kern="100" dirty="0">
                <a:latin typeface="黑体" panose="02010609060101010101" pitchFamily="49" charset="-122"/>
                <a:ea typeface="黑体" panose="02010609060101010101" pitchFamily="49" charset="-122"/>
              </a:rPr>
              <a:t>工程量清单及图纸；</a:t>
            </a:r>
            <a:endParaRPr lang="en-US" altLang="zh-CN" sz="1800" kern="100" dirty="0">
              <a:latin typeface="黑体" panose="02010609060101010101" pitchFamily="49" charset="-122"/>
              <a:ea typeface="黑体" panose="02010609060101010101" pitchFamily="49" charset="-122"/>
            </a:endParaRPr>
          </a:p>
          <a:p>
            <a:pPr marL="0" indent="438150">
              <a:lnSpc>
                <a:spcPct val="150000"/>
              </a:lnSpc>
              <a:buNone/>
              <a:defRPr/>
            </a:pPr>
            <a:r>
              <a:rPr lang="zh-CN" altLang="en-US" sz="1800" kern="100" dirty="0">
                <a:latin typeface="黑体" panose="02010609060101010101" pitchFamily="49" charset="-122"/>
                <a:ea typeface="黑体" panose="02010609060101010101" pitchFamily="49" charset="-122"/>
              </a:rPr>
              <a:t>（</a:t>
            </a:r>
            <a:r>
              <a:rPr lang="en-US" altLang="zh-CN" sz="1800" kern="100" dirty="0">
                <a:latin typeface="黑体" panose="02010609060101010101" pitchFamily="49" charset="-122"/>
                <a:ea typeface="黑体" panose="02010609060101010101" pitchFamily="49" charset="-122"/>
              </a:rPr>
              <a:t>2</a:t>
            </a:r>
            <a:r>
              <a:rPr lang="zh-CN" altLang="en-US" sz="1800" kern="100" dirty="0">
                <a:latin typeface="黑体" panose="02010609060101010101" pitchFamily="49" charset="-122"/>
                <a:ea typeface="黑体" panose="02010609060101010101" pitchFamily="49" charset="-122"/>
              </a:rPr>
              <a:t>）施工周期、质量标准</a:t>
            </a:r>
            <a:r>
              <a:rPr lang="zh-CN" altLang="zh-CN" sz="1800" kern="100" dirty="0">
                <a:latin typeface="黑体" panose="02010609060101010101" pitchFamily="49" charset="-122"/>
                <a:ea typeface="黑体" panose="02010609060101010101" pitchFamily="49" charset="-122"/>
              </a:rPr>
              <a:t>；</a:t>
            </a:r>
            <a:endParaRPr lang="en-US" altLang="zh-CN" sz="1800" kern="100" dirty="0">
              <a:latin typeface="黑体" panose="02010609060101010101" pitchFamily="49" charset="-122"/>
              <a:ea typeface="黑体" panose="02010609060101010101" pitchFamily="49" charset="-122"/>
            </a:endParaRPr>
          </a:p>
          <a:p>
            <a:pPr marL="0" indent="438150">
              <a:lnSpc>
                <a:spcPct val="150000"/>
              </a:lnSpc>
              <a:buNone/>
              <a:defRPr/>
            </a:pPr>
            <a:r>
              <a:rPr lang="zh-CN" altLang="en-US" sz="1800" kern="100" dirty="0">
                <a:latin typeface="黑体" panose="02010609060101010101" pitchFamily="49" charset="-122"/>
                <a:ea typeface="黑体" panose="02010609060101010101" pitchFamily="49" charset="-122"/>
              </a:rPr>
              <a:t>（</a:t>
            </a:r>
            <a:r>
              <a:rPr lang="en-US" altLang="zh-CN" sz="1800" kern="100" dirty="0">
                <a:latin typeface="黑体" panose="02010609060101010101" pitchFamily="49" charset="-122"/>
                <a:ea typeface="黑体" panose="02010609060101010101" pitchFamily="49" charset="-122"/>
              </a:rPr>
              <a:t>3</a:t>
            </a:r>
            <a:r>
              <a:rPr lang="zh-CN" altLang="en-US" sz="1800" kern="100" dirty="0">
                <a:latin typeface="黑体" panose="02010609060101010101" pitchFamily="49" charset="-122"/>
                <a:ea typeface="黑体" panose="02010609060101010101" pitchFamily="49" charset="-122"/>
              </a:rPr>
              <a:t>）质保及售后服务要求。</a:t>
            </a:r>
            <a:endParaRPr lang="en-US" altLang="zh-CN" sz="1800" kern="100" dirty="0">
              <a:latin typeface="黑体" panose="02010609060101010101" pitchFamily="49" charset="-122"/>
              <a:ea typeface="黑体" panose="02010609060101010101" pitchFamily="49" charset="-122"/>
            </a:endParaRPr>
          </a:p>
        </p:txBody>
      </p:sp>
      <p:sp>
        <p:nvSpPr>
          <p:cNvPr id="4" name="圆角矩形 3"/>
          <p:cNvSpPr/>
          <p:nvPr/>
        </p:nvSpPr>
        <p:spPr bwMode="auto">
          <a:xfrm>
            <a:off x="25400" y="139701"/>
            <a:ext cx="12132000" cy="900000"/>
          </a:xfrm>
          <a:prstGeom prst="roundRect">
            <a:avLst/>
          </a:prstGeom>
          <a:solidFill>
            <a:srgbClr val="A22700"/>
          </a:soli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bwMode="auto">
          <a:xfrm>
            <a:off x="119337" y="235758"/>
            <a:ext cx="11776437" cy="706755"/>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、有关采购政策制度简介</a:t>
            </a:r>
          </a:p>
        </p:txBody>
      </p:sp>
    </p:spTree>
    <p:extLst>
      <p:ext uri="{BB962C8B-B14F-4D97-AF65-F5344CB8AC3E}">
        <p14:creationId xmlns:p14="http://schemas.microsoft.com/office/powerpoint/2010/main" val="1199438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135758"/>
            <a:ext cx="10515600" cy="554930"/>
          </a:xfrm>
        </p:spPr>
        <p:txBody>
          <a:bodyPr/>
          <a:lstStyle/>
          <a:p>
            <a:pPr>
              <a:defRPr/>
            </a:pPr>
            <a:r>
              <a:rPr lang="en-US" altLang="zh-CN" sz="2400" b="1" kern="2200" dirty="0">
                <a:solidFill>
                  <a:srgbClr val="C00000"/>
                </a:solidFill>
                <a:latin typeface="黑体" panose="02010609060101010101" pitchFamily="49" charset="-122"/>
                <a:ea typeface="黑体" panose="02010609060101010101" pitchFamily="49" charset="-122"/>
              </a:rPr>
              <a:t>3 </a:t>
            </a:r>
            <a:r>
              <a:rPr lang="zh-CN" altLang="en-US" sz="2400" b="1" kern="2200" dirty="0">
                <a:solidFill>
                  <a:srgbClr val="C00000"/>
                </a:solidFill>
                <a:latin typeface="黑体" panose="02010609060101010101" pitchFamily="49" charset="-122"/>
                <a:ea typeface="黑体" panose="02010609060101010101" pitchFamily="49" charset="-122"/>
              </a:rPr>
              <a:t>需求拟制</a:t>
            </a:r>
          </a:p>
        </p:txBody>
      </p:sp>
      <p:sp>
        <p:nvSpPr>
          <p:cNvPr id="3" name="文本占位符 2"/>
          <p:cNvSpPr>
            <a:spLocks noGrp="1"/>
          </p:cNvSpPr>
          <p:nvPr>
            <p:ph type="body" idx="1"/>
          </p:nvPr>
        </p:nvSpPr>
        <p:spPr>
          <a:xfrm>
            <a:off x="1766702" y="1793869"/>
            <a:ext cx="8682930" cy="3899521"/>
          </a:xfrm>
        </p:spPr>
        <p:txBody>
          <a:bodyPr>
            <a:normAutofit/>
          </a:bodyPr>
          <a:lstStyle/>
          <a:p>
            <a:pPr marL="0" indent="438150">
              <a:lnSpc>
                <a:spcPct val="150000"/>
              </a:lnSpc>
              <a:buNone/>
              <a:defRPr/>
            </a:pPr>
            <a:r>
              <a:rPr lang="zh-CN" altLang="en-US" sz="1800" kern="100" dirty="0">
                <a:solidFill>
                  <a:srgbClr val="00B050"/>
                </a:solidFill>
                <a:latin typeface="黑体" panose="02010609060101010101" pitchFamily="49" charset="-122"/>
                <a:ea typeface="黑体" panose="02010609060101010101" pitchFamily="49" charset="-122"/>
              </a:rPr>
              <a:t>货物类采购</a:t>
            </a:r>
            <a:endParaRPr lang="en-US" altLang="zh-CN" sz="1800" kern="100" dirty="0">
              <a:solidFill>
                <a:srgbClr val="00B050"/>
              </a:solidFill>
              <a:latin typeface="黑体" panose="02010609060101010101" pitchFamily="49" charset="-122"/>
              <a:ea typeface="黑体" panose="02010609060101010101" pitchFamily="49" charset="-122"/>
            </a:endParaRPr>
          </a:p>
          <a:p>
            <a:pPr marL="0" indent="438150">
              <a:lnSpc>
                <a:spcPct val="150000"/>
              </a:lnSpc>
              <a:buNone/>
              <a:defRPr/>
            </a:pPr>
            <a:r>
              <a:rPr lang="zh-CN" altLang="en-US" sz="1800" kern="100" dirty="0">
                <a:latin typeface="黑体" panose="02010609060101010101" pitchFamily="49" charset="-122"/>
                <a:ea typeface="黑体" panose="02010609060101010101" pitchFamily="49" charset="-122"/>
              </a:rPr>
              <a:t>（</a:t>
            </a:r>
            <a:r>
              <a:rPr lang="en-US" altLang="zh-CN" sz="1800" kern="100" dirty="0">
                <a:latin typeface="黑体" panose="02010609060101010101" pitchFamily="49" charset="-122"/>
                <a:ea typeface="黑体" panose="02010609060101010101" pitchFamily="49" charset="-122"/>
              </a:rPr>
              <a:t>1</a:t>
            </a:r>
            <a:r>
              <a:rPr lang="zh-CN" altLang="en-US" sz="1800" kern="100" dirty="0">
                <a:latin typeface="黑体" panose="02010609060101010101" pitchFamily="49" charset="-122"/>
                <a:ea typeface="黑体" panose="02010609060101010101" pitchFamily="49" charset="-122"/>
              </a:rPr>
              <a:t>）功能、基本参数、数量；</a:t>
            </a:r>
            <a:endParaRPr lang="en-US" altLang="zh-CN" sz="1800" kern="100" dirty="0">
              <a:latin typeface="黑体" panose="02010609060101010101" pitchFamily="49" charset="-122"/>
              <a:ea typeface="黑体" panose="02010609060101010101" pitchFamily="49" charset="-122"/>
            </a:endParaRPr>
          </a:p>
          <a:p>
            <a:pPr marL="0" indent="438150">
              <a:lnSpc>
                <a:spcPct val="150000"/>
              </a:lnSpc>
              <a:buNone/>
              <a:defRPr/>
            </a:pPr>
            <a:r>
              <a:rPr lang="zh-CN" altLang="en-US" sz="1800" kern="100" dirty="0">
                <a:latin typeface="黑体" panose="02010609060101010101" pitchFamily="49" charset="-122"/>
                <a:ea typeface="黑体" panose="02010609060101010101" pitchFamily="49" charset="-122"/>
              </a:rPr>
              <a:t>（</a:t>
            </a:r>
            <a:r>
              <a:rPr lang="en-US" altLang="zh-CN" sz="1800" kern="100" dirty="0">
                <a:latin typeface="黑体" panose="02010609060101010101" pitchFamily="49" charset="-122"/>
                <a:ea typeface="黑体" panose="02010609060101010101" pitchFamily="49" charset="-122"/>
              </a:rPr>
              <a:t>2</a:t>
            </a:r>
            <a:r>
              <a:rPr lang="zh-CN" altLang="en-US" sz="1800" kern="100" dirty="0">
                <a:latin typeface="黑体" panose="02010609060101010101" pitchFamily="49" charset="-122"/>
                <a:ea typeface="黑体" panose="02010609060101010101" pitchFamily="49" charset="-122"/>
              </a:rPr>
              <a:t>）如有国家标准型号的，提供设备型号；</a:t>
            </a:r>
            <a:endParaRPr lang="en-US" altLang="zh-CN" sz="1800" kern="100" dirty="0">
              <a:latin typeface="黑体" panose="02010609060101010101" pitchFamily="49" charset="-122"/>
              <a:ea typeface="黑体" panose="02010609060101010101" pitchFamily="49" charset="-122"/>
            </a:endParaRPr>
          </a:p>
          <a:p>
            <a:pPr marL="0" indent="438150">
              <a:lnSpc>
                <a:spcPct val="150000"/>
              </a:lnSpc>
              <a:buNone/>
              <a:defRPr/>
            </a:pPr>
            <a:r>
              <a:rPr lang="zh-CN" altLang="en-US" sz="1800" kern="100" dirty="0">
                <a:latin typeface="黑体" panose="02010609060101010101" pitchFamily="49" charset="-122"/>
                <a:ea typeface="黑体" panose="02010609060101010101" pitchFamily="49" charset="-122"/>
              </a:rPr>
              <a:t>（</a:t>
            </a:r>
            <a:r>
              <a:rPr lang="en-US" altLang="zh-CN" sz="1800" kern="100" dirty="0">
                <a:latin typeface="黑体" panose="02010609060101010101" pitchFamily="49" charset="-122"/>
                <a:ea typeface="黑体" panose="02010609060101010101" pitchFamily="49" charset="-122"/>
              </a:rPr>
              <a:t>3</a:t>
            </a:r>
            <a:r>
              <a:rPr lang="zh-CN" altLang="en-US" sz="1800" kern="100" dirty="0">
                <a:latin typeface="黑体" panose="02010609060101010101" pitchFamily="49" charset="-122"/>
                <a:ea typeface="黑体" panose="02010609060101010101" pitchFamily="49" charset="-122"/>
              </a:rPr>
              <a:t>）质保及售后服务要求。</a:t>
            </a:r>
            <a:endParaRPr lang="en-US" altLang="zh-CN" sz="1800" kern="100" dirty="0">
              <a:latin typeface="黑体" panose="02010609060101010101" pitchFamily="49" charset="-122"/>
              <a:ea typeface="黑体" panose="02010609060101010101" pitchFamily="49" charset="-122"/>
            </a:endParaRPr>
          </a:p>
          <a:p>
            <a:pPr marL="0" indent="438150">
              <a:lnSpc>
                <a:spcPct val="150000"/>
              </a:lnSpc>
              <a:buNone/>
              <a:defRPr/>
            </a:pPr>
            <a:r>
              <a:rPr lang="zh-CN" altLang="en-US" sz="1800" kern="100" dirty="0">
                <a:solidFill>
                  <a:srgbClr val="FF0000"/>
                </a:solidFill>
                <a:latin typeface="黑体" panose="02010609060101010101" pitchFamily="49" charset="-122"/>
                <a:ea typeface="黑体" panose="02010609060101010101" pitchFamily="49" charset="-122"/>
              </a:rPr>
              <a:t>注意：</a:t>
            </a:r>
            <a:r>
              <a:rPr lang="zh-CN" altLang="en-US" sz="1800" kern="100" dirty="0">
                <a:solidFill>
                  <a:srgbClr val="0070C0"/>
                </a:solidFill>
                <a:latin typeface="黑体" panose="02010609060101010101" pitchFamily="49" charset="-122"/>
                <a:ea typeface="黑体" panose="02010609060101010101" pitchFamily="49" charset="-122"/>
              </a:rPr>
              <a:t>不能指定品牌；不能把特定供应商的特殊型号、特有功能作为采购需求；提供的基本参数最好是一个范围；</a:t>
            </a:r>
            <a:endParaRPr lang="en-US" altLang="zh-CN" sz="1800" kern="100" dirty="0">
              <a:solidFill>
                <a:srgbClr val="0070C0"/>
              </a:solidFill>
              <a:latin typeface="黑体" panose="02010609060101010101" pitchFamily="49" charset="-122"/>
              <a:ea typeface="黑体" panose="02010609060101010101" pitchFamily="49" charset="-122"/>
            </a:endParaRPr>
          </a:p>
        </p:txBody>
      </p:sp>
      <p:sp>
        <p:nvSpPr>
          <p:cNvPr id="4" name="圆角矩形 3"/>
          <p:cNvSpPr/>
          <p:nvPr/>
        </p:nvSpPr>
        <p:spPr bwMode="auto">
          <a:xfrm>
            <a:off x="25400" y="139701"/>
            <a:ext cx="12132000" cy="900000"/>
          </a:xfrm>
          <a:prstGeom prst="roundRect">
            <a:avLst/>
          </a:prstGeom>
          <a:solidFill>
            <a:srgbClr val="A22700"/>
          </a:soli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bwMode="auto">
          <a:xfrm>
            <a:off x="119337" y="235758"/>
            <a:ext cx="11776437" cy="706755"/>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、有关采购政策制度简介</a:t>
            </a:r>
          </a:p>
        </p:txBody>
      </p:sp>
    </p:spTree>
    <p:extLst>
      <p:ext uri="{BB962C8B-B14F-4D97-AF65-F5344CB8AC3E}">
        <p14:creationId xmlns:p14="http://schemas.microsoft.com/office/powerpoint/2010/main" val="3384014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135758"/>
            <a:ext cx="10515600" cy="554930"/>
          </a:xfrm>
        </p:spPr>
        <p:txBody>
          <a:bodyPr/>
          <a:lstStyle/>
          <a:p>
            <a:pPr>
              <a:defRPr/>
            </a:pPr>
            <a:r>
              <a:rPr lang="en-US" altLang="zh-CN" sz="2400" b="1" kern="2200" dirty="0">
                <a:solidFill>
                  <a:srgbClr val="C00000"/>
                </a:solidFill>
                <a:latin typeface="黑体" panose="02010609060101010101" pitchFamily="49" charset="-122"/>
                <a:ea typeface="黑体" panose="02010609060101010101" pitchFamily="49" charset="-122"/>
              </a:rPr>
              <a:t>3 </a:t>
            </a:r>
            <a:r>
              <a:rPr lang="zh-CN" altLang="en-US" sz="2400" b="1" kern="2200" dirty="0">
                <a:solidFill>
                  <a:srgbClr val="C00000"/>
                </a:solidFill>
                <a:latin typeface="黑体" panose="02010609060101010101" pitchFamily="49" charset="-122"/>
                <a:ea typeface="黑体" panose="02010609060101010101" pitchFamily="49" charset="-122"/>
              </a:rPr>
              <a:t>需求拟制</a:t>
            </a:r>
          </a:p>
        </p:txBody>
      </p:sp>
      <p:sp>
        <p:nvSpPr>
          <p:cNvPr id="3" name="文本占位符 2"/>
          <p:cNvSpPr>
            <a:spLocks noGrp="1"/>
          </p:cNvSpPr>
          <p:nvPr>
            <p:ph type="body" idx="1"/>
          </p:nvPr>
        </p:nvSpPr>
        <p:spPr>
          <a:xfrm>
            <a:off x="1929955" y="1786745"/>
            <a:ext cx="8322890" cy="3442455"/>
          </a:xfrm>
        </p:spPr>
        <p:txBody>
          <a:bodyPr>
            <a:normAutofit/>
          </a:bodyPr>
          <a:lstStyle/>
          <a:p>
            <a:pPr marL="0" indent="438150">
              <a:lnSpc>
                <a:spcPct val="150000"/>
              </a:lnSpc>
              <a:buNone/>
              <a:defRPr/>
            </a:pPr>
            <a:r>
              <a:rPr lang="zh-CN" altLang="en-US" sz="1800" kern="100" dirty="0">
                <a:solidFill>
                  <a:srgbClr val="00B050"/>
                </a:solidFill>
                <a:latin typeface="黑体" panose="02010609060101010101" pitchFamily="49" charset="-122"/>
                <a:ea typeface="黑体" panose="02010609060101010101" pitchFamily="49" charset="-122"/>
              </a:rPr>
              <a:t>服务类采购</a:t>
            </a:r>
            <a:endParaRPr lang="en-US" altLang="zh-CN" sz="1800" kern="100" dirty="0">
              <a:solidFill>
                <a:srgbClr val="00B050"/>
              </a:solidFill>
              <a:latin typeface="黑体" panose="02010609060101010101" pitchFamily="49" charset="-122"/>
              <a:ea typeface="黑体" panose="02010609060101010101" pitchFamily="49" charset="-122"/>
            </a:endParaRPr>
          </a:p>
          <a:p>
            <a:pPr marL="0" indent="438150">
              <a:lnSpc>
                <a:spcPct val="150000"/>
              </a:lnSpc>
              <a:buNone/>
              <a:defRPr/>
            </a:pPr>
            <a:r>
              <a:rPr lang="zh-CN" altLang="en-US" sz="1800" kern="100" dirty="0">
                <a:latin typeface="黑体" panose="02010609060101010101" pitchFamily="49" charset="-122"/>
                <a:ea typeface="黑体" panose="02010609060101010101" pitchFamily="49" charset="-122"/>
              </a:rPr>
              <a:t>（</a:t>
            </a:r>
            <a:r>
              <a:rPr lang="en-US" altLang="zh-CN" sz="1800" kern="100" dirty="0">
                <a:latin typeface="黑体" panose="02010609060101010101" pitchFamily="49" charset="-122"/>
                <a:ea typeface="黑体" panose="02010609060101010101" pitchFamily="49" charset="-122"/>
              </a:rPr>
              <a:t>1</a:t>
            </a:r>
            <a:r>
              <a:rPr lang="zh-CN" altLang="en-US" sz="1800" kern="100" dirty="0">
                <a:latin typeface="黑体" panose="02010609060101010101" pitchFamily="49" charset="-122"/>
                <a:ea typeface="黑体" panose="02010609060101010101" pitchFamily="49" charset="-122"/>
              </a:rPr>
              <a:t>）提供需求服务的时间、地点、服务的具体内容</a:t>
            </a:r>
            <a:endParaRPr lang="en-US" altLang="zh-CN" sz="1800" kern="100" dirty="0">
              <a:latin typeface="黑体" panose="02010609060101010101" pitchFamily="49" charset="-122"/>
              <a:ea typeface="黑体" panose="02010609060101010101" pitchFamily="49" charset="-122"/>
            </a:endParaRPr>
          </a:p>
          <a:p>
            <a:pPr marL="0" indent="438150">
              <a:lnSpc>
                <a:spcPct val="150000"/>
              </a:lnSpc>
              <a:buNone/>
              <a:defRPr/>
            </a:pPr>
            <a:r>
              <a:rPr lang="zh-CN" altLang="en-US" sz="1800" kern="100" dirty="0">
                <a:latin typeface="黑体" panose="02010609060101010101" pitchFamily="49" charset="-122"/>
                <a:ea typeface="黑体" panose="02010609060101010101" pitchFamily="49" charset="-122"/>
              </a:rPr>
              <a:t>（</a:t>
            </a:r>
            <a:r>
              <a:rPr lang="en-US" altLang="zh-CN" sz="1800" kern="100" dirty="0">
                <a:latin typeface="黑体" panose="02010609060101010101" pitchFamily="49" charset="-122"/>
                <a:ea typeface="黑体" panose="02010609060101010101" pitchFamily="49" charset="-122"/>
              </a:rPr>
              <a:t>2</a:t>
            </a:r>
            <a:r>
              <a:rPr lang="zh-CN" altLang="en-US" sz="1800" kern="100" dirty="0">
                <a:latin typeface="黑体" panose="02010609060101010101" pitchFamily="49" charset="-122"/>
                <a:ea typeface="黑体" panose="02010609060101010101" pitchFamily="49" charset="-122"/>
              </a:rPr>
              <a:t>）提供服务供应商应具备的能力、资质（</a:t>
            </a:r>
            <a:r>
              <a:rPr lang="zh-CN" altLang="en-US" sz="1800" kern="100" dirty="0">
                <a:solidFill>
                  <a:srgbClr val="FF0000"/>
                </a:solidFill>
                <a:latin typeface="黑体" panose="02010609060101010101" pitchFamily="49" charset="-122"/>
                <a:ea typeface="黑体" panose="02010609060101010101" pitchFamily="49" charset="-122"/>
              </a:rPr>
              <a:t>国家通用资质</a:t>
            </a:r>
            <a:r>
              <a:rPr lang="zh-CN" altLang="en-US" sz="1800" kern="100" dirty="0">
                <a:latin typeface="黑体" panose="02010609060101010101" pitchFamily="49" charset="-122"/>
                <a:ea typeface="黑体" panose="02010609060101010101" pitchFamily="49" charset="-122"/>
              </a:rPr>
              <a:t>）</a:t>
            </a:r>
            <a:r>
              <a:rPr lang="zh-CN" altLang="zh-CN" sz="1800" kern="100" dirty="0">
                <a:latin typeface="黑体" panose="02010609060101010101" pitchFamily="49" charset="-122"/>
                <a:ea typeface="黑体" panose="02010609060101010101" pitchFamily="49" charset="-122"/>
              </a:rPr>
              <a:t>；</a:t>
            </a:r>
            <a:endParaRPr lang="en-US" altLang="zh-CN" sz="1800" kern="100" dirty="0">
              <a:latin typeface="黑体" panose="02010609060101010101" pitchFamily="49" charset="-122"/>
              <a:ea typeface="黑体" panose="02010609060101010101" pitchFamily="49" charset="-122"/>
            </a:endParaRPr>
          </a:p>
          <a:p>
            <a:pPr marL="0" indent="438150">
              <a:lnSpc>
                <a:spcPct val="150000"/>
              </a:lnSpc>
              <a:buNone/>
              <a:defRPr/>
            </a:pPr>
            <a:r>
              <a:rPr lang="zh-CN" altLang="en-US" sz="1800" kern="100" dirty="0">
                <a:latin typeface="黑体" panose="02010609060101010101" pitchFamily="49" charset="-122"/>
                <a:ea typeface="黑体" panose="02010609060101010101" pitchFamily="49" charset="-122"/>
              </a:rPr>
              <a:t>（</a:t>
            </a:r>
            <a:r>
              <a:rPr lang="en-US" altLang="zh-CN" sz="1800" kern="100" dirty="0">
                <a:latin typeface="黑体" panose="02010609060101010101" pitchFamily="49" charset="-122"/>
                <a:ea typeface="黑体" panose="02010609060101010101" pitchFamily="49" charset="-122"/>
              </a:rPr>
              <a:t>3</a:t>
            </a:r>
            <a:r>
              <a:rPr lang="zh-CN" altLang="en-US" sz="1800" kern="100" dirty="0">
                <a:latin typeface="黑体" panose="02010609060101010101" pitchFamily="49" charset="-122"/>
                <a:ea typeface="黑体" panose="02010609060101010101" pitchFamily="49" charset="-122"/>
              </a:rPr>
              <a:t>）售后服务要求；</a:t>
            </a:r>
            <a:endParaRPr lang="en-US" altLang="zh-CN" sz="1800" kern="100" dirty="0">
              <a:latin typeface="黑体" panose="02010609060101010101" pitchFamily="49" charset="-122"/>
              <a:ea typeface="黑体" panose="02010609060101010101" pitchFamily="49" charset="-122"/>
            </a:endParaRPr>
          </a:p>
          <a:p>
            <a:pPr marL="0" indent="438150">
              <a:lnSpc>
                <a:spcPct val="150000"/>
              </a:lnSpc>
              <a:buNone/>
              <a:defRPr/>
            </a:pPr>
            <a:r>
              <a:rPr lang="zh-CN" altLang="en-US" sz="1800" kern="100" dirty="0">
                <a:latin typeface="黑体" panose="02010609060101010101" pitchFamily="49" charset="-122"/>
                <a:ea typeface="黑体" panose="02010609060101010101" pitchFamily="49" charset="-122"/>
              </a:rPr>
              <a:t>（</a:t>
            </a:r>
            <a:r>
              <a:rPr lang="en-US" altLang="zh-CN" sz="1800" kern="100" dirty="0">
                <a:latin typeface="黑体" panose="02010609060101010101" pitchFamily="49" charset="-122"/>
                <a:ea typeface="黑体" panose="02010609060101010101" pitchFamily="49" charset="-122"/>
              </a:rPr>
              <a:t>4</a:t>
            </a:r>
            <a:r>
              <a:rPr lang="zh-CN" altLang="en-US" sz="1800" kern="100" dirty="0">
                <a:latin typeface="黑体" panose="02010609060101010101" pitchFamily="49" charset="-122"/>
                <a:ea typeface="黑体" panose="02010609060101010101" pitchFamily="49" charset="-122"/>
              </a:rPr>
              <a:t>）我方提供的合作条件。</a:t>
            </a:r>
            <a:endParaRPr lang="en-US" altLang="zh-CN" sz="1800" kern="100" dirty="0">
              <a:latin typeface="黑体" panose="02010609060101010101" pitchFamily="49" charset="-122"/>
              <a:ea typeface="黑体" panose="02010609060101010101" pitchFamily="49" charset="-122"/>
            </a:endParaRPr>
          </a:p>
        </p:txBody>
      </p:sp>
      <p:sp>
        <p:nvSpPr>
          <p:cNvPr id="4" name="圆角矩形 3"/>
          <p:cNvSpPr/>
          <p:nvPr/>
        </p:nvSpPr>
        <p:spPr bwMode="auto">
          <a:xfrm>
            <a:off x="25400" y="139701"/>
            <a:ext cx="12132000" cy="900000"/>
          </a:xfrm>
          <a:prstGeom prst="roundRect">
            <a:avLst/>
          </a:prstGeom>
          <a:solidFill>
            <a:srgbClr val="A22700"/>
          </a:soli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bwMode="auto">
          <a:xfrm>
            <a:off x="119337" y="235758"/>
            <a:ext cx="11776437" cy="706755"/>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、有关采购政策制度简介</a:t>
            </a:r>
          </a:p>
        </p:txBody>
      </p:sp>
    </p:spTree>
    <p:extLst>
      <p:ext uri="{BB962C8B-B14F-4D97-AF65-F5344CB8AC3E}">
        <p14:creationId xmlns:p14="http://schemas.microsoft.com/office/powerpoint/2010/main" val="4186721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836723"/>
            <a:ext cx="12192000" cy="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6" name="TextBox 14"/>
          <p:cNvSpPr txBox="1">
            <a:spLocks noChangeArrowheads="1"/>
          </p:cNvSpPr>
          <p:nvPr/>
        </p:nvSpPr>
        <p:spPr bwMode="auto">
          <a:xfrm>
            <a:off x="911424" y="57318"/>
            <a:ext cx="8245276" cy="738660"/>
          </a:xfrm>
          <a:prstGeom prst="rect">
            <a:avLst/>
          </a:prstGeom>
          <a:noFill/>
          <a:ln w="9525">
            <a:noFill/>
            <a:miter lim="800000"/>
          </a:ln>
        </p:spPr>
        <p:txBody>
          <a:bodyPr wrap="square" lIns="121917" tIns="60958" rIns="121917" bIns="60958">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一、网络与教育技术中心简介</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6" name="文本框 7"/>
          <p:cNvSpPr txBox="1">
            <a:spLocks noChangeArrowheads="1"/>
          </p:cNvSpPr>
          <p:nvPr/>
        </p:nvSpPr>
        <p:spPr bwMode="auto">
          <a:xfrm>
            <a:off x="910154" y="4248916"/>
            <a:ext cx="3875206" cy="12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buFont typeface="Wingdings" panose="05000000000000000000" pitchFamily="2" charset="2"/>
              <a:buChar char="Ø"/>
            </a:pPr>
            <a:endParaRPr lang="zh-CN" altLang="en-US" sz="2000" dirty="0">
              <a:latin typeface="微软雅黑" panose="020B0503020204020204" pitchFamily="34" charset="-122"/>
            </a:endParaRPr>
          </a:p>
        </p:txBody>
      </p:sp>
      <p:sp>
        <p:nvSpPr>
          <p:cNvPr id="37" name="文本框 7"/>
          <p:cNvSpPr txBox="1">
            <a:spLocks noChangeArrowheads="1"/>
          </p:cNvSpPr>
          <p:nvPr/>
        </p:nvSpPr>
        <p:spPr bwMode="auto">
          <a:xfrm>
            <a:off x="4607216" y="4248916"/>
            <a:ext cx="3889701" cy="12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buFont typeface="Wingdings" panose="05000000000000000000" pitchFamily="2" charset="2"/>
              <a:buChar char="Ø"/>
            </a:pPr>
            <a:endParaRPr lang="en-US" altLang="zh-CN" sz="2000" dirty="0" smtClean="0"/>
          </a:p>
        </p:txBody>
      </p:sp>
      <p:grpSp>
        <p:nvGrpSpPr>
          <p:cNvPr id="47" name="组合 29"/>
          <p:cNvGrpSpPr/>
          <p:nvPr/>
        </p:nvGrpSpPr>
        <p:grpSpPr bwMode="auto">
          <a:xfrm>
            <a:off x="25399" y="139701"/>
            <a:ext cx="12131999" cy="900000"/>
            <a:chOff x="5554551" y="861109"/>
            <a:chExt cx="4729512" cy="523601"/>
          </a:xfrm>
        </p:grpSpPr>
        <p:sp>
          <p:nvSpPr>
            <p:cNvPr id="48" name="圆角矩形 47"/>
            <p:cNvSpPr/>
            <p:nvPr/>
          </p:nvSpPr>
          <p:spPr>
            <a:xfrm>
              <a:off x="5554551" y="861109"/>
              <a:ext cx="4729512" cy="523601"/>
            </a:xfrm>
            <a:prstGeom prst="roundRect">
              <a:avLst/>
            </a:prstGeom>
            <a:solidFill>
              <a:srgbClr val="A22700"/>
            </a:soli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9" name="矩形 48"/>
            <p:cNvSpPr/>
            <p:nvPr/>
          </p:nvSpPr>
          <p:spPr>
            <a:xfrm>
              <a:off x="5660130" y="916993"/>
              <a:ext cx="4590901" cy="411175"/>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a:t>
              </a:r>
              <a:r>
                <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、采购与招标</a:t>
              </a: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管理系统使用实操</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7" name="组合 19"/>
          <p:cNvGrpSpPr/>
          <p:nvPr/>
        </p:nvGrpSpPr>
        <p:grpSpPr>
          <a:xfrm>
            <a:off x="25973" y="6092633"/>
            <a:ext cx="11803570" cy="674507"/>
            <a:chOff x="25973" y="6092633"/>
            <a:chExt cx="11803570" cy="674507"/>
          </a:xfrm>
        </p:grpSpPr>
        <p:sp>
          <p:nvSpPr>
            <p:cNvPr id="28" name="矩形 27"/>
            <p:cNvSpPr/>
            <p:nvPr/>
          </p:nvSpPr>
          <p:spPr>
            <a:xfrm>
              <a:off x="25973" y="6675411"/>
              <a:ext cx="9396000" cy="36000"/>
            </a:xfrm>
            <a:prstGeom prst="rect">
              <a:avLst/>
            </a:prstGeom>
            <a:gradFill flip="none" rotWithShape="1">
              <a:gsLst>
                <a:gs pos="0">
                  <a:srgbClr val="A22700"/>
                </a:gs>
                <a:gs pos="58000">
                  <a:schemeClr val="bg2">
                    <a:lumMod val="50000"/>
                  </a:schemeClr>
                </a:gs>
                <a:gs pos="100000">
                  <a:schemeClr val="bg2">
                    <a:lumMod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5151" y="6092633"/>
              <a:ext cx="2394392" cy="67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 name="图片 1"/>
          <p:cNvPicPr>
            <a:picLocks noChangeAspect="1"/>
          </p:cNvPicPr>
          <p:nvPr/>
        </p:nvPicPr>
        <p:blipFill>
          <a:blip r:embed="rId4"/>
          <a:stretch>
            <a:fillRect/>
          </a:stretch>
        </p:blipFill>
        <p:spPr>
          <a:xfrm>
            <a:off x="1055440" y="1829050"/>
            <a:ext cx="9698712" cy="1828571"/>
          </a:xfrm>
          <a:prstGeom prst="rect">
            <a:avLst/>
          </a:prstGeom>
        </p:spPr>
      </p:pic>
      <p:pic>
        <p:nvPicPr>
          <p:cNvPr id="3" name="图片 2"/>
          <p:cNvPicPr>
            <a:picLocks noChangeAspect="1"/>
          </p:cNvPicPr>
          <p:nvPr/>
        </p:nvPicPr>
        <p:blipFill>
          <a:blip r:embed="rId5"/>
          <a:stretch>
            <a:fillRect/>
          </a:stretch>
        </p:blipFill>
        <p:spPr>
          <a:xfrm>
            <a:off x="2233555" y="3574538"/>
            <a:ext cx="7019672" cy="2887726"/>
          </a:xfrm>
          <a:prstGeom prst="rect">
            <a:avLst/>
          </a:prstGeom>
        </p:spPr>
      </p:pic>
      <p:sp>
        <p:nvSpPr>
          <p:cNvPr id="4" name="文本框 3"/>
          <p:cNvSpPr txBox="1"/>
          <p:nvPr/>
        </p:nvSpPr>
        <p:spPr>
          <a:xfrm>
            <a:off x="519918" y="1196752"/>
            <a:ext cx="2119698" cy="461665"/>
          </a:xfrm>
          <a:prstGeom prst="rect">
            <a:avLst/>
          </a:prstGeom>
          <a:noFill/>
        </p:spPr>
        <p:txBody>
          <a:bodyPr wrap="square" rtlCol="0">
            <a:spAutoFit/>
          </a:bodyPr>
          <a:lstStyle/>
          <a:p>
            <a:r>
              <a:rPr lang="en-US" altLang="zh-CN" sz="2400" dirty="0" smtClean="0"/>
              <a:t>1. </a:t>
            </a:r>
            <a:r>
              <a:rPr lang="zh-CN" altLang="en-US" sz="2400" dirty="0" smtClean="0"/>
              <a:t>登录系统</a:t>
            </a:r>
            <a:endParaRPr lang="zh-CN" altLang="en-US" sz="24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500"/>
                                        <p:tgtEl>
                                          <p:spTgt spid="36"/>
                                        </p:tgtEl>
                                      </p:cBhvr>
                                    </p:animEffect>
                                  </p:childTnLst>
                                </p:cTn>
                              </p:par>
                            </p:childTnLst>
                          </p:cTn>
                        </p:par>
                        <p:par>
                          <p:cTn id="12" fill="hold">
                            <p:stCondLst>
                              <p:cond delay="1000"/>
                            </p:stCondLst>
                            <p:childTnLst>
                              <p:par>
                                <p:cTn id="13" presetID="22" presetClass="entr" presetSubtype="1" fill="hold" grpId="0" nodeType="afterEffect" nodePh="1">
                                  <p:stCondLst>
                                    <p:cond delay="0"/>
                                  </p:stCondLst>
                                  <p:endCondLst>
                                    <p:cond evt="begin" delay="0">
                                      <p:tn val="13"/>
                                    </p:cond>
                                  </p:end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836723"/>
            <a:ext cx="12192000" cy="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6" name="TextBox 14"/>
          <p:cNvSpPr txBox="1">
            <a:spLocks noChangeArrowheads="1"/>
          </p:cNvSpPr>
          <p:nvPr/>
        </p:nvSpPr>
        <p:spPr bwMode="auto">
          <a:xfrm>
            <a:off x="911424" y="57318"/>
            <a:ext cx="8245276" cy="738660"/>
          </a:xfrm>
          <a:prstGeom prst="rect">
            <a:avLst/>
          </a:prstGeom>
          <a:noFill/>
          <a:ln w="9525">
            <a:noFill/>
            <a:miter lim="800000"/>
          </a:ln>
        </p:spPr>
        <p:txBody>
          <a:bodyPr wrap="square" lIns="121917" tIns="60958" rIns="121917" bIns="60958">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一、网络与教育技术中心简介</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6" name="文本框 7"/>
          <p:cNvSpPr txBox="1">
            <a:spLocks noChangeArrowheads="1"/>
          </p:cNvSpPr>
          <p:nvPr/>
        </p:nvSpPr>
        <p:spPr bwMode="auto">
          <a:xfrm>
            <a:off x="910154" y="4248916"/>
            <a:ext cx="3875206" cy="12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buFont typeface="Wingdings" panose="05000000000000000000" pitchFamily="2" charset="2"/>
              <a:buChar char="Ø"/>
            </a:pPr>
            <a:endParaRPr lang="zh-CN" altLang="en-US" sz="2000" dirty="0">
              <a:latin typeface="微软雅黑" panose="020B0503020204020204" pitchFamily="34" charset="-122"/>
            </a:endParaRPr>
          </a:p>
        </p:txBody>
      </p:sp>
      <p:sp>
        <p:nvSpPr>
          <p:cNvPr id="37" name="文本框 7"/>
          <p:cNvSpPr txBox="1">
            <a:spLocks noChangeArrowheads="1"/>
          </p:cNvSpPr>
          <p:nvPr/>
        </p:nvSpPr>
        <p:spPr bwMode="auto">
          <a:xfrm>
            <a:off x="4607216" y="4248916"/>
            <a:ext cx="3889701" cy="12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buFont typeface="Wingdings" panose="05000000000000000000" pitchFamily="2" charset="2"/>
              <a:buChar char="Ø"/>
            </a:pPr>
            <a:endParaRPr lang="en-US" altLang="zh-CN" sz="2000" dirty="0" smtClean="0"/>
          </a:p>
        </p:txBody>
      </p:sp>
      <p:grpSp>
        <p:nvGrpSpPr>
          <p:cNvPr id="47" name="组合 29"/>
          <p:cNvGrpSpPr/>
          <p:nvPr/>
        </p:nvGrpSpPr>
        <p:grpSpPr bwMode="auto">
          <a:xfrm>
            <a:off x="25399" y="139701"/>
            <a:ext cx="12131999" cy="900000"/>
            <a:chOff x="5554551" y="861109"/>
            <a:chExt cx="4729512" cy="523601"/>
          </a:xfrm>
        </p:grpSpPr>
        <p:sp>
          <p:nvSpPr>
            <p:cNvPr id="48" name="圆角矩形 47"/>
            <p:cNvSpPr/>
            <p:nvPr/>
          </p:nvSpPr>
          <p:spPr>
            <a:xfrm>
              <a:off x="5554551" y="861109"/>
              <a:ext cx="4729512" cy="523601"/>
            </a:xfrm>
            <a:prstGeom prst="roundRect">
              <a:avLst/>
            </a:prstGeom>
            <a:solidFill>
              <a:srgbClr val="A22700"/>
            </a:soli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9" name="矩形 48"/>
            <p:cNvSpPr/>
            <p:nvPr/>
          </p:nvSpPr>
          <p:spPr>
            <a:xfrm>
              <a:off x="5660130" y="916993"/>
              <a:ext cx="4590901" cy="411175"/>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a:t>
              </a:r>
              <a:r>
                <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、采购与招标</a:t>
              </a: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管理系统使用实操</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7" name="组合 19"/>
          <p:cNvGrpSpPr/>
          <p:nvPr/>
        </p:nvGrpSpPr>
        <p:grpSpPr>
          <a:xfrm>
            <a:off x="25973" y="6092633"/>
            <a:ext cx="11803570" cy="674507"/>
            <a:chOff x="25973" y="6092633"/>
            <a:chExt cx="11803570" cy="674507"/>
          </a:xfrm>
        </p:grpSpPr>
        <p:sp>
          <p:nvSpPr>
            <p:cNvPr id="28" name="矩形 27"/>
            <p:cNvSpPr/>
            <p:nvPr/>
          </p:nvSpPr>
          <p:spPr>
            <a:xfrm>
              <a:off x="25973" y="6675411"/>
              <a:ext cx="9396000" cy="36000"/>
            </a:xfrm>
            <a:prstGeom prst="rect">
              <a:avLst/>
            </a:prstGeom>
            <a:gradFill flip="none" rotWithShape="1">
              <a:gsLst>
                <a:gs pos="0">
                  <a:srgbClr val="A22700"/>
                </a:gs>
                <a:gs pos="58000">
                  <a:schemeClr val="bg2">
                    <a:lumMod val="50000"/>
                  </a:schemeClr>
                </a:gs>
                <a:gs pos="100000">
                  <a:schemeClr val="bg2">
                    <a:lumMod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5151" y="6092633"/>
              <a:ext cx="2394392" cy="67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文本框 3"/>
          <p:cNvSpPr txBox="1"/>
          <p:nvPr/>
        </p:nvSpPr>
        <p:spPr>
          <a:xfrm>
            <a:off x="519918" y="1196752"/>
            <a:ext cx="2119698" cy="461665"/>
          </a:xfrm>
          <a:prstGeom prst="rect">
            <a:avLst/>
          </a:prstGeom>
          <a:noFill/>
        </p:spPr>
        <p:txBody>
          <a:bodyPr wrap="square" rtlCol="0">
            <a:spAutoFit/>
          </a:bodyPr>
          <a:lstStyle/>
          <a:p>
            <a:r>
              <a:rPr lang="en-US" altLang="zh-CN" sz="2400" dirty="0" smtClean="0"/>
              <a:t>1. </a:t>
            </a:r>
            <a:r>
              <a:rPr lang="zh-CN" altLang="en-US" sz="2400" dirty="0" smtClean="0"/>
              <a:t>登录系统</a:t>
            </a:r>
            <a:endParaRPr lang="zh-CN" altLang="en-US" sz="2400" dirty="0"/>
          </a:p>
        </p:txBody>
      </p:sp>
      <p:pic>
        <p:nvPicPr>
          <p:cNvPr id="5" name="图片 4"/>
          <p:cNvPicPr>
            <a:picLocks noChangeAspect="1"/>
          </p:cNvPicPr>
          <p:nvPr/>
        </p:nvPicPr>
        <p:blipFill>
          <a:blip r:embed="rId4"/>
          <a:stretch>
            <a:fillRect/>
          </a:stretch>
        </p:blipFill>
        <p:spPr>
          <a:xfrm>
            <a:off x="1138857" y="1833762"/>
            <a:ext cx="9914286" cy="3190476"/>
          </a:xfrm>
          <a:prstGeom prst="rect">
            <a:avLst/>
          </a:prstGeom>
        </p:spPr>
      </p:pic>
    </p:spTree>
    <p:extLst>
      <p:ext uri="{BB962C8B-B14F-4D97-AF65-F5344CB8AC3E}">
        <p14:creationId xmlns:p14="http://schemas.microsoft.com/office/powerpoint/2010/main" val="37567816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500"/>
                                        <p:tgtEl>
                                          <p:spTgt spid="36"/>
                                        </p:tgtEl>
                                      </p:cBhvr>
                                    </p:animEffect>
                                  </p:childTnLst>
                                </p:cTn>
                              </p:par>
                            </p:childTnLst>
                          </p:cTn>
                        </p:par>
                        <p:par>
                          <p:cTn id="12" fill="hold">
                            <p:stCondLst>
                              <p:cond delay="1000"/>
                            </p:stCondLst>
                            <p:childTnLst>
                              <p:par>
                                <p:cTn id="13" presetID="22" presetClass="entr" presetSubtype="1" fill="hold" grpId="0" nodeType="afterEffect" nodePh="1">
                                  <p:stCondLst>
                                    <p:cond delay="0"/>
                                  </p:stCondLst>
                                  <p:endCondLst>
                                    <p:cond evt="begin" delay="0">
                                      <p:tn val="13"/>
                                    </p:cond>
                                  </p:end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2" descr="封面封底"/>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416" y="-161158"/>
            <a:ext cx="12380416" cy="693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文本框 9"/>
          <p:cNvSpPr txBox="1"/>
          <p:nvPr/>
        </p:nvSpPr>
        <p:spPr>
          <a:xfrm>
            <a:off x="1364077" y="2005442"/>
            <a:ext cx="1288243" cy="2799715"/>
          </a:xfrm>
          <a:prstGeom prst="rect">
            <a:avLst/>
          </a:prstGeom>
          <a:noFill/>
        </p:spPr>
        <p:txBody>
          <a:bodyPr wrap="square" rtlCol="0">
            <a:spAutoFit/>
          </a:bodyPr>
          <a:lstStyle/>
          <a:p>
            <a:r>
              <a:rPr lang="zh-CN" altLang="en-US" sz="8800" dirty="0" smtClean="0">
                <a:solidFill>
                  <a:schemeClr val="bg1"/>
                </a:solidFill>
                <a:latin typeface="黑体" panose="02010609060101010101" pitchFamily="49" charset="-122"/>
                <a:ea typeface="黑体" panose="02010609060101010101" pitchFamily="49" charset="-122"/>
              </a:rPr>
              <a:t>目录</a:t>
            </a:r>
          </a:p>
        </p:txBody>
      </p:sp>
      <p:cxnSp>
        <p:nvCxnSpPr>
          <p:cNvPr id="55" name="直接连接符 54"/>
          <p:cNvCxnSpPr/>
          <p:nvPr/>
        </p:nvCxnSpPr>
        <p:spPr>
          <a:xfrm>
            <a:off x="1343472" y="2204864"/>
            <a:ext cx="0" cy="25920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60" name="图片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5960" y="514280"/>
            <a:ext cx="109116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 name="直接连接符 60"/>
          <p:cNvCxnSpPr/>
          <p:nvPr/>
        </p:nvCxnSpPr>
        <p:spPr>
          <a:xfrm>
            <a:off x="2711624" y="2205152"/>
            <a:ext cx="0" cy="25920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4" name="圆角矩形 133"/>
          <p:cNvSpPr/>
          <p:nvPr/>
        </p:nvSpPr>
        <p:spPr>
          <a:xfrm>
            <a:off x="4223792" y="3501008"/>
            <a:ext cx="6639987" cy="864771"/>
          </a:xfrm>
          <a:prstGeom prst="roundRect">
            <a:avLst>
              <a:gd name="adj" fmla="val 50000"/>
            </a:avLst>
          </a:prstGeom>
          <a:gradFill flip="none" rotWithShape="1">
            <a:gsLst>
              <a:gs pos="100000">
                <a:schemeClr val="accent3">
                  <a:lumMod val="20000"/>
                  <a:lumOff val="80000"/>
                </a:schemeClr>
              </a:gs>
              <a:gs pos="100000">
                <a:sysClr val="window" lastClr="CCE8CF">
                  <a:lumMod val="85000"/>
                </a:sysClr>
              </a:gs>
            </a:gsLst>
            <a:lin ang="18000000" scaled="0"/>
            <a:tileRect/>
          </a:gradFill>
          <a:ln w="6350" cap="flat" cmpd="sng" algn="ctr">
            <a:solidFill>
              <a:schemeClr val="accent3">
                <a:lumMod val="20000"/>
                <a:lumOff val="80000"/>
              </a:schemeClr>
            </a:solidFill>
            <a:prstDash val="solid"/>
          </a:ln>
          <a:effectLst>
            <a:outerShdw blurRad="152400" dist="38100" dir="8100000" algn="tr"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sp>
        <p:nvSpPr>
          <p:cNvPr id="135" name="圆角矩形 113"/>
          <p:cNvSpPr/>
          <p:nvPr/>
        </p:nvSpPr>
        <p:spPr>
          <a:xfrm>
            <a:off x="4908512" y="3573016"/>
            <a:ext cx="5796000" cy="720001"/>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bg2">
              <a:lumMod val="50000"/>
            </a:schemeClr>
          </a:solidFill>
          <a:ln w="6350" cap="flat" cmpd="sng" algn="ctr">
            <a:solidFill>
              <a:schemeClr val="accent3">
                <a:lumMod val="20000"/>
                <a:lumOff val="80000"/>
              </a:schemeClr>
            </a:solidFill>
            <a:prstDash val="solid"/>
          </a:ln>
          <a:effectLst>
            <a:innerShdw blurRad="63500" dist="50800" dir="16200000">
              <a:prstClr val="black">
                <a:alpha val="3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sp>
        <p:nvSpPr>
          <p:cNvPr id="136" name="TextBox 135"/>
          <p:cNvSpPr txBox="1"/>
          <p:nvPr/>
        </p:nvSpPr>
        <p:spPr>
          <a:xfrm>
            <a:off x="4223792" y="3636312"/>
            <a:ext cx="759107" cy="584776"/>
          </a:xfrm>
          <a:prstGeom prst="rect">
            <a:avLst/>
          </a:prstGeom>
          <a:noFill/>
          <a:ln>
            <a:noFill/>
          </a:ln>
        </p:spPr>
        <p:txBody>
          <a:bodyPr wrap="square" rtlCol="0">
            <a:spAutoFit/>
          </a:bodyPr>
          <a:lstStyle/>
          <a:p>
            <a:pPr algn="ctr">
              <a:defRPr/>
            </a:pPr>
            <a:r>
              <a:rPr lang="zh-CN" altLang="en-US" sz="3200" b="1" kern="0" dirty="0" smtClean="0">
                <a:solidFill>
                  <a:srgbClr val="000066"/>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二</a:t>
            </a:r>
            <a:endParaRPr lang="zh-CN" altLang="en-US" sz="3200" b="1" kern="0" dirty="0">
              <a:solidFill>
                <a:srgbClr val="000066"/>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sp>
        <p:nvSpPr>
          <p:cNvPr id="133" name="TextBox 132"/>
          <p:cNvSpPr txBox="1"/>
          <p:nvPr/>
        </p:nvSpPr>
        <p:spPr>
          <a:xfrm>
            <a:off x="4822246" y="3689157"/>
            <a:ext cx="5439175" cy="523219"/>
          </a:xfrm>
          <a:prstGeom prst="rect">
            <a:avLst/>
          </a:prstGeom>
          <a:noFill/>
          <a:ln>
            <a:noFill/>
          </a:ln>
        </p:spPr>
        <p:txBody>
          <a:bodyPr wrap="square" rtlCol="0">
            <a:spAutoFit/>
          </a:bodyPr>
          <a:lstStyle/>
          <a:p>
            <a:pPr lvl="0">
              <a:defRPr/>
            </a:pPr>
            <a:r>
              <a:rPr lang="en-US" altLang="zh-CN"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采购与招标管理系统使用实操</a:t>
            </a:r>
            <a:endPar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38" name="组合 137"/>
          <p:cNvGrpSpPr/>
          <p:nvPr/>
        </p:nvGrpSpPr>
        <p:grpSpPr>
          <a:xfrm>
            <a:off x="4208539" y="1772141"/>
            <a:ext cx="6639988" cy="864771"/>
            <a:chOff x="3922706" y="1170041"/>
            <a:chExt cx="3672408" cy="536519"/>
          </a:xfrm>
        </p:grpSpPr>
        <p:sp>
          <p:nvSpPr>
            <p:cNvPr id="140" name="圆角矩形 139"/>
            <p:cNvSpPr/>
            <p:nvPr/>
          </p:nvSpPr>
          <p:spPr>
            <a:xfrm>
              <a:off x="3922706" y="1170041"/>
              <a:ext cx="3672408" cy="536519"/>
            </a:xfrm>
            <a:prstGeom prst="roundRect">
              <a:avLst>
                <a:gd name="adj" fmla="val 50000"/>
              </a:avLst>
            </a:prstGeom>
            <a:gradFill flip="none" rotWithShape="1">
              <a:gsLst>
                <a:gs pos="100000">
                  <a:schemeClr val="accent3">
                    <a:lumMod val="20000"/>
                    <a:lumOff val="80000"/>
                  </a:schemeClr>
                </a:gs>
                <a:gs pos="100000">
                  <a:sysClr val="window" lastClr="CCE8CF">
                    <a:lumMod val="85000"/>
                  </a:sysClr>
                </a:gs>
              </a:gsLst>
              <a:lin ang="18000000" scaled="0"/>
              <a:tileRect/>
            </a:gradFill>
            <a:ln w="6350" cap="flat" cmpd="sng" algn="ctr">
              <a:gradFill>
                <a:gsLst>
                  <a:gs pos="0">
                    <a:sysClr val="window" lastClr="CCE8CF">
                      <a:lumMod val="85000"/>
                    </a:sysClr>
                  </a:gs>
                  <a:gs pos="100000">
                    <a:sysClr val="window" lastClr="CCE8C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sp>
          <p:nvSpPr>
            <p:cNvPr id="141" name="圆角矩形 113"/>
            <p:cNvSpPr/>
            <p:nvPr/>
          </p:nvSpPr>
          <p:spPr>
            <a:xfrm>
              <a:off x="4326698" y="1218509"/>
              <a:ext cx="3205620" cy="446701"/>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bg2">
                <a:lumMod val="50000"/>
              </a:schemeClr>
            </a:solidFill>
            <a:ln w="6350" cap="flat" cmpd="sng" algn="ctr">
              <a:noFill/>
              <a:prstDash val="solid"/>
            </a:ln>
            <a:effectLst>
              <a:innerShdw blurRad="63500" dist="50800" dir="16200000">
                <a:prstClr val="black">
                  <a:alpha val="3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sp>
          <p:nvSpPr>
            <p:cNvPr id="142" name="TextBox 141"/>
            <p:cNvSpPr txBox="1"/>
            <p:nvPr/>
          </p:nvSpPr>
          <p:spPr>
            <a:xfrm>
              <a:off x="3931142" y="1253634"/>
              <a:ext cx="419843" cy="36280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smtClean="0">
                  <a:ln>
                    <a:noFill/>
                  </a:ln>
                  <a:solidFill>
                    <a:srgbClr val="000066"/>
                  </a:solidFill>
                  <a:effectLst>
                    <a:innerShdw blurRad="63500" dist="50800" dir="10800000">
                      <a:prstClr val="black">
                        <a:alpha val="50000"/>
                      </a:prstClr>
                    </a:innerShdw>
                  </a:effectLst>
                  <a:uLnTx/>
                  <a:uFillTx/>
                  <a:latin typeface="微软雅黑" panose="020B0503020204020204" pitchFamily="34" charset="-122"/>
                  <a:ea typeface="微软雅黑" panose="020B0503020204020204" pitchFamily="34" charset="-122"/>
                </a:rPr>
                <a:t>一</a:t>
              </a:r>
              <a:endParaRPr kumimoji="0" lang="zh-CN" altLang="en-US" sz="3200" b="1" i="0" u="none" strike="noStrike" kern="0" cap="none" spc="0" normalizeH="0" baseline="0" noProof="0" dirty="0">
                <a:ln>
                  <a:noFill/>
                </a:ln>
                <a:solidFill>
                  <a:srgbClr val="000066"/>
                </a:solidFill>
                <a:effectLst>
                  <a:innerShdw blurRad="63500" dist="50800" dir="10800000">
                    <a:prstClr val="black">
                      <a:alpha val="50000"/>
                    </a:prstClr>
                  </a:innerShdw>
                </a:effectLst>
                <a:uLnTx/>
                <a:uFillTx/>
                <a:latin typeface="微软雅黑" panose="020B0503020204020204" pitchFamily="34" charset="-122"/>
                <a:ea typeface="微软雅黑" panose="020B0503020204020204" pitchFamily="34" charset="-122"/>
              </a:endParaRPr>
            </a:p>
          </p:txBody>
        </p:sp>
      </p:grpSp>
      <p:sp>
        <p:nvSpPr>
          <p:cNvPr id="139" name="TextBox 138"/>
          <p:cNvSpPr txBox="1"/>
          <p:nvPr/>
        </p:nvSpPr>
        <p:spPr>
          <a:xfrm>
            <a:off x="5489491" y="1970926"/>
            <a:ext cx="4573452" cy="521970"/>
          </a:xfrm>
          <a:prstGeom prst="rect">
            <a:avLst/>
          </a:prstGeom>
          <a:noFill/>
        </p:spPr>
        <p:txBody>
          <a:bodyPr wrap="square" rtlCol="0">
            <a:spAutoFit/>
          </a:bodyPr>
          <a:lstStyle/>
          <a:p>
            <a:pPr>
              <a:defRPr/>
            </a:pP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有关采购政策制度简介</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836723"/>
            <a:ext cx="12192000" cy="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6" name="TextBox 14"/>
          <p:cNvSpPr txBox="1">
            <a:spLocks noChangeArrowheads="1"/>
          </p:cNvSpPr>
          <p:nvPr/>
        </p:nvSpPr>
        <p:spPr bwMode="auto">
          <a:xfrm>
            <a:off x="911424" y="57318"/>
            <a:ext cx="8245276" cy="738660"/>
          </a:xfrm>
          <a:prstGeom prst="rect">
            <a:avLst/>
          </a:prstGeom>
          <a:noFill/>
          <a:ln w="9525">
            <a:noFill/>
            <a:miter lim="800000"/>
          </a:ln>
        </p:spPr>
        <p:txBody>
          <a:bodyPr wrap="square" lIns="121917" tIns="60958" rIns="121917" bIns="60958">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一、网络与教育技术中心简介</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7" name="文本框 7"/>
          <p:cNvSpPr txBox="1">
            <a:spLocks noChangeArrowheads="1"/>
          </p:cNvSpPr>
          <p:nvPr/>
        </p:nvSpPr>
        <p:spPr bwMode="auto">
          <a:xfrm>
            <a:off x="4607216" y="4248916"/>
            <a:ext cx="3889701" cy="12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buFont typeface="Wingdings" panose="05000000000000000000" pitchFamily="2" charset="2"/>
              <a:buChar char="Ø"/>
            </a:pPr>
            <a:endParaRPr lang="en-US" altLang="zh-CN" sz="2000" dirty="0" smtClean="0"/>
          </a:p>
        </p:txBody>
      </p:sp>
      <p:grpSp>
        <p:nvGrpSpPr>
          <p:cNvPr id="47" name="组合 29"/>
          <p:cNvGrpSpPr/>
          <p:nvPr/>
        </p:nvGrpSpPr>
        <p:grpSpPr bwMode="auto">
          <a:xfrm>
            <a:off x="25399" y="139701"/>
            <a:ext cx="12131999" cy="900000"/>
            <a:chOff x="5554551" y="861109"/>
            <a:chExt cx="4729512" cy="523601"/>
          </a:xfrm>
        </p:grpSpPr>
        <p:sp>
          <p:nvSpPr>
            <p:cNvPr id="48" name="圆角矩形 47"/>
            <p:cNvSpPr/>
            <p:nvPr/>
          </p:nvSpPr>
          <p:spPr>
            <a:xfrm>
              <a:off x="5554551" y="861109"/>
              <a:ext cx="4729512" cy="523601"/>
            </a:xfrm>
            <a:prstGeom prst="roundRect">
              <a:avLst/>
            </a:prstGeom>
            <a:solidFill>
              <a:srgbClr val="A22700"/>
            </a:soli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9" name="矩形 48"/>
            <p:cNvSpPr/>
            <p:nvPr/>
          </p:nvSpPr>
          <p:spPr>
            <a:xfrm>
              <a:off x="5660130" y="916993"/>
              <a:ext cx="4590901" cy="411175"/>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a:t>
              </a:r>
              <a:r>
                <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、采购与招标</a:t>
              </a: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管理系统使用实操</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7" name="组合 19"/>
          <p:cNvGrpSpPr/>
          <p:nvPr/>
        </p:nvGrpSpPr>
        <p:grpSpPr>
          <a:xfrm>
            <a:off x="25973" y="6092633"/>
            <a:ext cx="11803570" cy="674507"/>
            <a:chOff x="25973" y="6092633"/>
            <a:chExt cx="11803570" cy="674507"/>
          </a:xfrm>
        </p:grpSpPr>
        <p:sp>
          <p:nvSpPr>
            <p:cNvPr id="28" name="矩形 27"/>
            <p:cNvSpPr/>
            <p:nvPr/>
          </p:nvSpPr>
          <p:spPr>
            <a:xfrm>
              <a:off x="25973" y="6675411"/>
              <a:ext cx="9396000" cy="36000"/>
            </a:xfrm>
            <a:prstGeom prst="rect">
              <a:avLst/>
            </a:prstGeom>
            <a:gradFill flip="none" rotWithShape="1">
              <a:gsLst>
                <a:gs pos="0">
                  <a:srgbClr val="A22700"/>
                </a:gs>
                <a:gs pos="58000">
                  <a:schemeClr val="bg2">
                    <a:lumMod val="50000"/>
                  </a:schemeClr>
                </a:gs>
                <a:gs pos="100000">
                  <a:schemeClr val="bg2">
                    <a:lumMod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5151" y="6092633"/>
              <a:ext cx="2394392" cy="67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文本框 3"/>
          <p:cNvSpPr txBox="1"/>
          <p:nvPr/>
        </p:nvSpPr>
        <p:spPr>
          <a:xfrm>
            <a:off x="519918" y="1196752"/>
            <a:ext cx="2119698" cy="461665"/>
          </a:xfrm>
          <a:prstGeom prst="rect">
            <a:avLst/>
          </a:prstGeom>
          <a:noFill/>
        </p:spPr>
        <p:txBody>
          <a:bodyPr wrap="square" rtlCol="0">
            <a:spAutoFit/>
          </a:bodyPr>
          <a:lstStyle/>
          <a:p>
            <a:r>
              <a:rPr lang="en-US" altLang="zh-CN" sz="2400" dirty="0" smtClean="0"/>
              <a:t>2. </a:t>
            </a:r>
            <a:r>
              <a:rPr lang="zh-CN" altLang="en-US" sz="2400" dirty="0" smtClean="0"/>
              <a:t>采购申报</a:t>
            </a:r>
            <a:endParaRPr lang="zh-CN" altLang="en-US" sz="2400" dirty="0"/>
          </a:p>
        </p:txBody>
      </p:sp>
      <p:pic>
        <p:nvPicPr>
          <p:cNvPr id="3" name="图片 2"/>
          <p:cNvPicPr>
            <a:picLocks noChangeAspect="1"/>
          </p:cNvPicPr>
          <p:nvPr/>
        </p:nvPicPr>
        <p:blipFill>
          <a:blip r:embed="rId4"/>
          <a:stretch>
            <a:fillRect/>
          </a:stretch>
        </p:blipFill>
        <p:spPr>
          <a:xfrm>
            <a:off x="538606" y="1949140"/>
            <a:ext cx="8640960" cy="3923809"/>
          </a:xfrm>
          <a:prstGeom prst="rect">
            <a:avLst/>
          </a:prstGeom>
        </p:spPr>
      </p:pic>
      <p:pic>
        <p:nvPicPr>
          <p:cNvPr id="8" name="图片 7"/>
          <p:cNvPicPr>
            <a:picLocks noChangeAspect="1"/>
          </p:cNvPicPr>
          <p:nvPr/>
        </p:nvPicPr>
        <p:blipFill>
          <a:blip r:embed="rId5"/>
          <a:stretch>
            <a:fillRect/>
          </a:stretch>
        </p:blipFill>
        <p:spPr>
          <a:xfrm>
            <a:off x="1937129" y="3679963"/>
            <a:ext cx="4813047" cy="1200392"/>
          </a:xfrm>
          <a:prstGeom prst="rect">
            <a:avLst/>
          </a:prstGeom>
        </p:spPr>
      </p:pic>
    </p:spTree>
    <p:extLst>
      <p:ext uri="{BB962C8B-B14F-4D97-AF65-F5344CB8AC3E}">
        <p14:creationId xmlns:p14="http://schemas.microsoft.com/office/powerpoint/2010/main" val="39245126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37"/>
                                        </p:tgtEl>
                                        <p:attrNameLst>
                                          <p:attrName>style.visibility</p:attrName>
                                        </p:attrNameLst>
                                      </p:cBhvr>
                                      <p:to>
                                        <p:strVal val="visible"/>
                                      </p:to>
                                    </p:set>
                                    <p:animEffect transition="in" filter="wipe(up)">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836723"/>
            <a:ext cx="12192000" cy="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6" name="TextBox 14"/>
          <p:cNvSpPr txBox="1">
            <a:spLocks noChangeArrowheads="1"/>
          </p:cNvSpPr>
          <p:nvPr/>
        </p:nvSpPr>
        <p:spPr bwMode="auto">
          <a:xfrm>
            <a:off x="911424" y="57318"/>
            <a:ext cx="8245276" cy="738660"/>
          </a:xfrm>
          <a:prstGeom prst="rect">
            <a:avLst/>
          </a:prstGeom>
          <a:noFill/>
          <a:ln w="9525">
            <a:noFill/>
            <a:miter lim="800000"/>
          </a:ln>
        </p:spPr>
        <p:txBody>
          <a:bodyPr wrap="square" lIns="121917" tIns="60958" rIns="121917" bIns="60958">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一、网络与教育技术中心简介</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7" name="文本框 7"/>
          <p:cNvSpPr txBox="1">
            <a:spLocks noChangeArrowheads="1"/>
          </p:cNvSpPr>
          <p:nvPr/>
        </p:nvSpPr>
        <p:spPr bwMode="auto">
          <a:xfrm>
            <a:off x="4607216" y="4248916"/>
            <a:ext cx="3889701" cy="12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buFont typeface="Wingdings" panose="05000000000000000000" pitchFamily="2" charset="2"/>
              <a:buChar char="Ø"/>
            </a:pPr>
            <a:endParaRPr lang="en-US" altLang="zh-CN" sz="2000" dirty="0" smtClean="0"/>
          </a:p>
        </p:txBody>
      </p:sp>
      <p:grpSp>
        <p:nvGrpSpPr>
          <p:cNvPr id="47" name="组合 29"/>
          <p:cNvGrpSpPr/>
          <p:nvPr/>
        </p:nvGrpSpPr>
        <p:grpSpPr bwMode="auto">
          <a:xfrm>
            <a:off x="25399" y="139701"/>
            <a:ext cx="12131999" cy="900000"/>
            <a:chOff x="5554551" y="861109"/>
            <a:chExt cx="4729512" cy="523601"/>
          </a:xfrm>
        </p:grpSpPr>
        <p:sp>
          <p:nvSpPr>
            <p:cNvPr id="48" name="圆角矩形 47"/>
            <p:cNvSpPr/>
            <p:nvPr/>
          </p:nvSpPr>
          <p:spPr>
            <a:xfrm>
              <a:off x="5554551" y="861109"/>
              <a:ext cx="4729512" cy="523601"/>
            </a:xfrm>
            <a:prstGeom prst="roundRect">
              <a:avLst/>
            </a:prstGeom>
            <a:solidFill>
              <a:srgbClr val="A22700"/>
            </a:soli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9" name="矩形 48"/>
            <p:cNvSpPr/>
            <p:nvPr/>
          </p:nvSpPr>
          <p:spPr>
            <a:xfrm>
              <a:off x="5660130" y="916993"/>
              <a:ext cx="4590901" cy="411175"/>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a:t>
              </a:r>
              <a:r>
                <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、采购与招标</a:t>
              </a: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管理系统使用实操</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7" name="组合 19"/>
          <p:cNvGrpSpPr/>
          <p:nvPr/>
        </p:nvGrpSpPr>
        <p:grpSpPr>
          <a:xfrm>
            <a:off x="25973" y="6092633"/>
            <a:ext cx="11803570" cy="674507"/>
            <a:chOff x="25973" y="6092633"/>
            <a:chExt cx="11803570" cy="674507"/>
          </a:xfrm>
        </p:grpSpPr>
        <p:sp>
          <p:nvSpPr>
            <p:cNvPr id="28" name="矩形 27"/>
            <p:cNvSpPr/>
            <p:nvPr/>
          </p:nvSpPr>
          <p:spPr>
            <a:xfrm>
              <a:off x="25973" y="6675411"/>
              <a:ext cx="9396000" cy="36000"/>
            </a:xfrm>
            <a:prstGeom prst="rect">
              <a:avLst/>
            </a:prstGeom>
            <a:gradFill flip="none" rotWithShape="1">
              <a:gsLst>
                <a:gs pos="0">
                  <a:srgbClr val="A22700"/>
                </a:gs>
                <a:gs pos="58000">
                  <a:schemeClr val="bg2">
                    <a:lumMod val="50000"/>
                  </a:schemeClr>
                </a:gs>
                <a:gs pos="100000">
                  <a:schemeClr val="bg2">
                    <a:lumMod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5151" y="6092633"/>
              <a:ext cx="2394392" cy="67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文本框 3"/>
          <p:cNvSpPr txBox="1"/>
          <p:nvPr/>
        </p:nvSpPr>
        <p:spPr>
          <a:xfrm>
            <a:off x="519918" y="1196752"/>
            <a:ext cx="2119698" cy="461665"/>
          </a:xfrm>
          <a:prstGeom prst="rect">
            <a:avLst/>
          </a:prstGeom>
          <a:noFill/>
        </p:spPr>
        <p:txBody>
          <a:bodyPr wrap="square" rtlCol="0">
            <a:spAutoFit/>
          </a:bodyPr>
          <a:lstStyle/>
          <a:p>
            <a:r>
              <a:rPr lang="en-US" altLang="zh-CN" sz="2400" dirty="0" smtClean="0"/>
              <a:t>2. </a:t>
            </a:r>
            <a:r>
              <a:rPr lang="zh-CN" altLang="en-US" sz="2400" dirty="0" smtClean="0"/>
              <a:t>采购申报</a:t>
            </a:r>
            <a:endParaRPr lang="zh-CN" altLang="en-US" sz="2400" dirty="0"/>
          </a:p>
        </p:txBody>
      </p:sp>
      <p:pic>
        <p:nvPicPr>
          <p:cNvPr id="2" name="图片 1"/>
          <p:cNvPicPr>
            <a:picLocks noChangeAspect="1"/>
          </p:cNvPicPr>
          <p:nvPr/>
        </p:nvPicPr>
        <p:blipFill>
          <a:blip r:embed="rId4"/>
          <a:stretch>
            <a:fillRect/>
          </a:stretch>
        </p:blipFill>
        <p:spPr>
          <a:xfrm>
            <a:off x="566333" y="1700808"/>
            <a:ext cx="11002275" cy="4739948"/>
          </a:xfrm>
          <a:prstGeom prst="rect">
            <a:avLst/>
          </a:prstGeom>
        </p:spPr>
      </p:pic>
    </p:spTree>
    <p:extLst>
      <p:ext uri="{BB962C8B-B14F-4D97-AF65-F5344CB8AC3E}">
        <p14:creationId xmlns:p14="http://schemas.microsoft.com/office/powerpoint/2010/main" val="7912328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37"/>
                                        </p:tgtEl>
                                        <p:attrNameLst>
                                          <p:attrName>style.visibility</p:attrName>
                                        </p:attrNameLst>
                                      </p:cBhvr>
                                      <p:to>
                                        <p:strVal val="visible"/>
                                      </p:to>
                                    </p:set>
                                    <p:animEffect transition="in" filter="wipe(up)">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836723"/>
            <a:ext cx="12192000" cy="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6" name="TextBox 14"/>
          <p:cNvSpPr txBox="1">
            <a:spLocks noChangeArrowheads="1"/>
          </p:cNvSpPr>
          <p:nvPr/>
        </p:nvSpPr>
        <p:spPr bwMode="auto">
          <a:xfrm>
            <a:off x="911424" y="57318"/>
            <a:ext cx="8245276" cy="738660"/>
          </a:xfrm>
          <a:prstGeom prst="rect">
            <a:avLst/>
          </a:prstGeom>
          <a:noFill/>
          <a:ln w="9525">
            <a:noFill/>
            <a:miter lim="800000"/>
          </a:ln>
        </p:spPr>
        <p:txBody>
          <a:bodyPr wrap="square" lIns="121917" tIns="60958" rIns="121917" bIns="60958">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一、网络与教育技术中心简介</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7" name="文本框 7"/>
          <p:cNvSpPr txBox="1">
            <a:spLocks noChangeArrowheads="1"/>
          </p:cNvSpPr>
          <p:nvPr/>
        </p:nvSpPr>
        <p:spPr bwMode="auto">
          <a:xfrm>
            <a:off x="4607216" y="4248916"/>
            <a:ext cx="3889701" cy="12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buFont typeface="Wingdings" panose="05000000000000000000" pitchFamily="2" charset="2"/>
              <a:buChar char="Ø"/>
            </a:pPr>
            <a:endParaRPr lang="en-US" altLang="zh-CN" sz="2000" dirty="0" smtClean="0"/>
          </a:p>
        </p:txBody>
      </p:sp>
      <p:grpSp>
        <p:nvGrpSpPr>
          <p:cNvPr id="47" name="组合 29"/>
          <p:cNvGrpSpPr/>
          <p:nvPr/>
        </p:nvGrpSpPr>
        <p:grpSpPr bwMode="auto">
          <a:xfrm>
            <a:off x="25399" y="139701"/>
            <a:ext cx="12131999" cy="900000"/>
            <a:chOff x="5554551" y="861109"/>
            <a:chExt cx="4729512" cy="523601"/>
          </a:xfrm>
        </p:grpSpPr>
        <p:sp>
          <p:nvSpPr>
            <p:cNvPr id="48" name="圆角矩形 47"/>
            <p:cNvSpPr/>
            <p:nvPr/>
          </p:nvSpPr>
          <p:spPr>
            <a:xfrm>
              <a:off x="5554551" y="861109"/>
              <a:ext cx="4729512" cy="523601"/>
            </a:xfrm>
            <a:prstGeom prst="roundRect">
              <a:avLst/>
            </a:prstGeom>
            <a:solidFill>
              <a:srgbClr val="A22700"/>
            </a:soli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9" name="矩形 48"/>
            <p:cNvSpPr/>
            <p:nvPr/>
          </p:nvSpPr>
          <p:spPr>
            <a:xfrm>
              <a:off x="5660130" y="916993"/>
              <a:ext cx="4590901" cy="411175"/>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a:t>
              </a:r>
              <a:r>
                <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、采购与招标</a:t>
              </a: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管理系统使用实操</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7" name="组合 19"/>
          <p:cNvGrpSpPr/>
          <p:nvPr/>
        </p:nvGrpSpPr>
        <p:grpSpPr>
          <a:xfrm>
            <a:off x="25973" y="6092633"/>
            <a:ext cx="11803570" cy="674507"/>
            <a:chOff x="25973" y="6092633"/>
            <a:chExt cx="11803570" cy="674507"/>
          </a:xfrm>
        </p:grpSpPr>
        <p:sp>
          <p:nvSpPr>
            <p:cNvPr id="28" name="矩形 27"/>
            <p:cNvSpPr/>
            <p:nvPr/>
          </p:nvSpPr>
          <p:spPr>
            <a:xfrm>
              <a:off x="25973" y="6675411"/>
              <a:ext cx="9396000" cy="36000"/>
            </a:xfrm>
            <a:prstGeom prst="rect">
              <a:avLst/>
            </a:prstGeom>
            <a:gradFill flip="none" rotWithShape="1">
              <a:gsLst>
                <a:gs pos="0">
                  <a:srgbClr val="A22700"/>
                </a:gs>
                <a:gs pos="58000">
                  <a:schemeClr val="bg2">
                    <a:lumMod val="50000"/>
                  </a:schemeClr>
                </a:gs>
                <a:gs pos="100000">
                  <a:schemeClr val="bg2">
                    <a:lumMod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5151" y="6092633"/>
              <a:ext cx="2394392" cy="67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文本框 3"/>
          <p:cNvSpPr txBox="1"/>
          <p:nvPr/>
        </p:nvSpPr>
        <p:spPr>
          <a:xfrm>
            <a:off x="519918" y="1196752"/>
            <a:ext cx="2119698" cy="461665"/>
          </a:xfrm>
          <a:prstGeom prst="rect">
            <a:avLst/>
          </a:prstGeom>
          <a:noFill/>
        </p:spPr>
        <p:txBody>
          <a:bodyPr wrap="square" rtlCol="0">
            <a:spAutoFit/>
          </a:bodyPr>
          <a:lstStyle/>
          <a:p>
            <a:r>
              <a:rPr lang="en-US" altLang="zh-CN" sz="2400" dirty="0" smtClean="0"/>
              <a:t>2. </a:t>
            </a:r>
            <a:r>
              <a:rPr lang="zh-CN" altLang="en-US" sz="2400" dirty="0" smtClean="0"/>
              <a:t>采购申报</a:t>
            </a:r>
            <a:endParaRPr lang="zh-CN" altLang="en-US" sz="2400" dirty="0"/>
          </a:p>
        </p:txBody>
      </p:sp>
      <p:pic>
        <p:nvPicPr>
          <p:cNvPr id="3" name="图片 2"/>
          <p:cNvPicPr>
            <a:picLocks noChangeAspect="1"/>
          </p:cNvPicPr>
          <p:nvPr/>
        </p:nvPicPr>
        <p:blipFill>
          <a:blip r:embed="rId4"/>
          <a:stretch>
            <a:fillRect/>
          </a:stretch>
        </p:blipFill>
        <p:spPr>
          <a:xfrm>
            <a:off x="691098" y="2350572"/>
            <a:ext cx="10782964" cy="1672298"/>
          </a:xfrm>
          <a:prstGeom prst="rect">
            <a:avLst/>
          </a:prstGeom>
        </p:spPr>
      </p:pic>
    </p:spTree>
    <p:extLst>
      <p:ext uri="{BB962C8B-B14F-4D97-AF65-F5344CB8AC3E}">
        <p14:creationId xmlns:p14="http://schemas.microsoft.com/office/powerpoint/2010/main" val="31497360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37"/>
                                        </p:tgtEl>
                                        <p:attrNameLst>
                                          <p:attrName>style.visibility</p:attrName>
                                        </p:attrNameLst>
                                      </p:cBhvr>
                                      <p:to>
                                        <p:strVal val="visible"/>
                                      </p:to>
                                    </p:set>
                                    <p:animEffect transition="in" filter="wipe(up)">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836723"/>
            <a:ext cx="12192000" cy="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6" name="TextBox 14"/>
          <p:cNvSpPr txBox="1">
            <a:spLocks noChangeArrowheads="1"/>
          </p:cNvSpPr>
          <p:nvPr/>
        </p:nvSpPr>
        <p:spPr bwMode="auto">
          <a:xfrm>
            <a:off x="911424" y="57318"/>
            <a:ext cx="8245276" cy="738660"/>
          </a:xfrm>
          <a:prstGeom prst="rect">
            <a:avLst/>
          </a:prstGeom>
          <a:noFill/>
          <a:ln w="9525">
            <a:noFill/>
            <a:miter lim="800000"/>
          </a:ln>
        </p:spPr>
        <p:txBody>
          <a:bodyPr wrap="square" lIns="121917" tIns="60958" rIns="121917" bIns="60958">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一、网络与教育技术中心简介</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47" name="组合 29"/>
          <p:cNvGrpSpPr/>
          <p:nvPr/>
        </p:nvGrpSpPr>
        <p:grpSpPr bwMode="auto">
          <a:xfrm>
            <a:off x="25399" y="139701"/>
            <a:ext cx="12131999" cy="900000"/>
            <a:chOff x="5554551" y="861109"/>
            <a:chExt cx="4729512" cy="523601"/>
          </a:xfrm>
        </p:grpSpPr>
        <p:sp>
          <p:nvSpPr>
            <p:cNvPr id="48" name="圆角矩形 47"/>
            <p:cNvSpPr/>
            <p:nvPr/>
          </p:nvSpPr>
          <p:spPr>
            <a:xfrm>
              <a:off x="5554551" y="861109"/>
              <a:ext cx="4729512" cy="523601"/>
            </a:xfrm>
            <a:prstGeom prst="roundRect">
              <a:avLst/>
            </a:prstGeom>
            <a:solidFill>
              <a:srgbClr val="A22700"/>
            </a:soli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9" name="矩形 48"/>
            <p:cNvSpPr/>
            <p:nvPr/>
          </p:nvSpPr>
          <p:spPr>
            <a:xfrm>
              <a:off x="5660130" y="916993"/>
              <a:ext cx="4590901" cy="411175"/>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a:t>
              </a:r>
              <a:r>
                <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、采购与招标</a:t>
              </a: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管理系统使用实操</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7" name="组合 19"/>
          <p:cNvGrpSpPr/>
          <p:nvPr/>
        </p:nvGrpSpPr>
        <p:grpSpPr>
          <a:xfrm>
            <a:off x="25973" y="6092633"/>
            <a:ext cx="11803570" cy="674507"/>
            <a:chOff x="25973" y="6092633"/>
            <a:chExt cx="11803570" cy="674507"/>
          </a:xfrm>
        </p:grpSpPr>
        <p:sp>
          <p:nvSpPr>
            <p:cNvPr id="28" name="矩形 27"/>
            <p:cNvSpPr/>
            <p:nvPr/>
          </p:nvSpPr>
          <p:spPr>
            <a:xfrm>
              <a:off x="25973" y="6675411"/>
              <a:ext cx="9396000" cy="36000"/>
            </a:xfrm>
            <a:prstGeom prst="rect">
              <a:avLst/>
            </a:prstGeom>
            <a:gradFill flip="none" rotWithShape="1">
              <a:gsLst>
                <a:gs pos="0">
                  <a:srgbClr val="A22700"/>
                </a:gs>
                <a:gs pos="58000">
                  <a:schemeClr val="bg2">
                    <a:lumMod val="50000"/>
                  </a:schemeClr>
                </a:gs>
                <a:gs pos="100000">
                  <a:schemeClr val="bg2">
                    <a:lumMod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5151" y="6092633"/>
              <a:ext cx="2394392" cy="67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文本框 3"/>
          <p:cNvSpPr txBox="1"/>
          <p:nvPr/>
        </p:nvSpPr>
        <p:spPr>
          <a:xfrm>
            <a:off x="519918" y="1196752"/>
            <a:ext cx="2119698" cy="461665"/>
          </a:xfrm>
          <a:prstGeom prst="rect">
            <a:avLst/>
          </a:prstGeom>
          <a:noFill/>
        </p:spPr>
        <p:txBody>
          <a:bodyPr wrap="square" rtlCol="0">
            <a:spAutoFit/>
          </a:bodyPr>
          <a:lstStyle/>
          <a:p>
            <a:r>
              <a:rPr lang="en-US" altLang="zh-CN" sz="2400" dirty="0" smtClean="0"/>
              <a:t>2. </a:t>
            </a:r>
            <a:r>
              <a:rPr lang="zh-CN" altLang="en-US" sz="2400" dirty="0" smtClean="0"/>
              <a:t>采购申报</a:t>
            </a:r>
            <a:endParaRPr lang="zh-CN" altLang="en-US" sz="2400" dirty="0"/>
          </a:p>
        </p:txBody>
      </p:sp>
      <p:pic>
        <p:nvPicPr>
          <p:cNvPr id="3" name="图片 2"/>
          <p:cNvPicPr>
            <a:picLocks noChangeAspect="1"/>
          </p:cNvPicPr>
          <p:nvPr/>
        </p:nvPicPr>
        <p:blipFill>
          <a:blip r:embed="rId4"/>
          <a:stretch>
            <a:fillRect/>
          </a:stretch>
        </p:blipFill>
        <p:spPr>
          <a:xfrm>
            <a:off x="767408" y="1977542"/>
            <a:ext cx="10801200" cy="2785736"/>
          </a:xfrm>
          <a:prstGeom prst="rect">
            <a:avLst/>
          </a:prstGeom>
        </p:spPr>
      </p:pic>
      <p:sp>
        <p:nvSpPr>
          <p:cNvPr id="12" name="矩形 11"/>
          <p:cNvSpPr/>
          <p:nvPr/>
        </p:nvSpPr>
        <p:spPr>
          <a:xfrm>
            <a:off x="1506315" y="5082403"/>
            <a:ext cx="9323386" cy="369332"/>
          </a:xfrm>
          <a:prstGeom prst="rect">
            <a:avLst/>
          </a:prstGeom>
        </p:spPr>
        <p:txBody>
          <a:bodyPr wrap="none">
            <a:spAutoFit/>
          </a:bodyPr>
          <a:lstStyle/>
          <a:p>
            <a:r>
              <a:rPr lang="zh-CN" altLang="en-US" dirty="0"/>
              <a:t>上传一份采购清单含技术参数指标</a:t>
            </a:r>
            <a:r>
              <a:rPr lang="zh-CN" altLang="en-US" dirty="0" smtClean="0"/>
              <a:t>，论证报告书（含</a:t>
            </a:r>
            <a:r>
              <a:rPr lang="zh-CN" altLang="en-US" dirty="0" smtClean="0">
                <a:solidFill>
                  <a:srgbClr val="FF0000"/>
                </a:solidFill>
              </a:rPr>
              <a:t>设备明细，论证小组成员签字</a:t>
            </a:r>
            <a:r>
              <a:rPr lang="zh-CN" altLang="en-US" dirty="0" smtClean="0"/>
              <a:t>的</a:t>
            </a:r>
            <a:r>
              <a:rPr lang="en-US" altLang="zh-CN" dirty="0" smtClean="0"/>
              <a:t>PDF</a:t>
            </a:r>
            <a:r>
              <a:rPr lang="zh-CN" altLang="en-US" dirty="0" smtClean="0"/>
              <a:t>）</a:t>
            </a:r>
            <a:endParaRPr lang="zh-CN" altLang="en-US" dirty="0"/>
          </a:p>
        </p:txBody>
      </p:sp>
    </p:spTree>
    <p:extLst>
      <p:ext uri="{BB962C8B-B14F-4D97-AF65-F5344CB8AC3E}">
        <p14:creationId xmlns:p14="http://schemas.microsoft.com/office/powerpoint/2010/main" val="33945396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p:nvPr/>
        </p:nvSpPr>
        <p:spPr>
          <a:xfrm>
            <a:off x="8467" y="-10583"/>
            <a:ext cx="12196233" cy="6868583"/>
          </a:xfrm>
          <a:prstGeom prst="rect">
            <a:avLst/>
          </a:prstGeom>
          <a:solidFill>
            <a:schemeClr val="bg1"/>
          </a:solidFill>
          <a:ln w="9525">
            <a:noFill/>
          </a:ln>
        </p:spPr>
        <p:txBody>
          <a:bodyPr wrap="none" anchor="ctr"/>
          <a:lstStyle/>
          <a:p>
            <a:pPr algn="ctr"/>
            <a:endParaRPr lang="zh-CN" altLang="en-US" sz="3200" b="1" dirty="0">
              <a:solidFill>
                <a:srgbClr val="2B962C"/>
              </a:solidFill>
              <a:latin typeface="宋体" panose="02010600030101010101" pitchFamily="2" charset="-122"/>
              <a:ea typeface="宋体" panose="02010600030101010101" pitchFamily="2" charset="-122"/>
              <a:sym typeface="Arial" panose="020B0604020202020204" pitchFamily="34" charset="0"/>
            </a:endParaRPr>
          </a:p>
        </p:txBody>
      </p:sp>
      <p:sp>
        <p:nvSpPr>
          <p:cNvPr id="36866" name="矩形 3"/>
          <p:cNvSpPr/>
          <p:nvPr/>
        </p:nvSpPr>
        <p:spPr>
          <a:xfrm>
            <a:off x="0" y="4797152"/>
            <a:ext cx="12204700" cy="2296584"/>
          </a:xfrm>
          <a:prstGeom prst="rect">
            <a:avLst/>
          </a:prstGeom>
          <a:solidFill>
            <a:srgbClr val="78332C"/>
          </a:solidFill>
          <a:ln w="25400">
            <a:noFill/>
          </a:ln>
        </p:spPr>
        <p:txBody>
          <a:bodyPr lIns="120226" tIns="62653" rIns="120226" bIns="62653" anchor="ctr"/>
          <a:lstStyle/>
          <a:p>
            <a:pPr algn="ctr"/>
            <a:endParaRPr lang="zh-CN" altLang="en-US" sz="2400" dirty="0">
              <a:solidFill>
                <a:srgbClr val="FFFFFF"/>
              </a:solidFill>
              <a:latin typeface="Calibri" panose="020F0502020204030204" charset="0"/>
              <a:ea typeface="宋体" panose="02010600030101010101" pitchFamily="2" charset="-122"/>
            </a:endParaRPr>
          </a:p>
        </p:txBody>
      </p:sp>
      <p:sp>
        <p:nvSpPr>
          <p:cNvPr id="11" name="Text Box 11"/>
          <p:cNvSpPr txBox="1">
            <a:spLocks noChangeArrowheads="1"/>
          </p:cNvSpPr>
          <p:nvPr/>
        </p:nvSpPr>
        <p:spPr bwMode="auto">
          <a:xfrm>
            <a:off x="2711624" y="1233783"/>
            <a:ext cx="7296151" cy="1234697"/>
          </a:xfrm>
          <a:prstGeom prst="rect">
            <a:avLst/>
          </a:prstGeom>
          <a:noFill/>
          <a:ln>
            <a:noFill/>
          </a:ln>
        </p:spPr>
        <p:txBody>
          <a:bodyPr anchor="ct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5865" b="1" i="0" u="none" strike="noStrike" kern="1200" cap="none" spc="0" normalizeH="0" baseline="0" noProof="0" dirty="0" smtClean="0">
                <a:solidFill>
                  <a:schemeClr val="tx1"/>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mn-cs"/>
              </a:rPr>
              <a:t>敬请批评指正</a:t>
            </a:r>
            <a:r>
              <a:rPr kumimoji="0" lang="en-US" altLang="zh-CN" sz="5865" b="1" i="0" u="none" strike="noStrike" kern="1200" cap="none" spc="0" normalizeH="0" baseline="0" noProof="0" dirty="0" smtClean="0">
                <a:solidFill>
                  <a:schemeClr val="tx1"/>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mn-cs"/>
              </a:rPr>
              <a:t>!</a:t>
            </a:r>
          </a:p>
        </p:txBody>
      </p:sp>
      <p:pic>
        <p:nvPicPr>
          <p:cNvPr id="36870" name="图片 23" descr="常州工学院 新校标（带校名）.png"/>
          <p:cNvPicPr>
            <a:picLocks noChangeAspect="1"/>
          </p:cNvPicPr>
          <p:nvPr/>
        </p:nvPicPr>
        <p:blipFill>
          <a:blip r:embed="rId2"/>
          <a:stretch>
            <a:fillRect/>
          </a:stretch>
        </p:blipFill>
        <p:spPr>
          <a:xfrm>
            <a:off x="239184" y="357717"/>
            <a:ext cx="2747433" cy="770467"/>
          </a:xfrm>
          <a:prstGeom prst="rect">
            <a:avLst/>
          </a:prstGeom>
          <a:noFill/>
          <a:ln w="9525">
            <a:noFill/>
          </a:ln>
        </p:spPr>
      </p:pic>
      <p:sp>
        <p:nvSpPr>
          <p:cNvPr id="2" name="文本框 1"/>
          <p:cNvSpPr txBox="1"/>
          <p:nvPr/>
        </p:nvSpPr>
        <p:spPr>
          <a:xfrm>
            <a:off x="3647728" y="3501008"/>
            <a:ext cx="5112568" cy="923330"/>
          </a:xfrm>
          <a:prstGeom prst="rect">
            <a:avLst/>
          </a:prstGeom>
          <a:noFill/>
        </p:spPr>
        <p:txBody>
          <a:bodyPr wrap="square" rtlCol="0">
            <a:spAutoFit/>
          </a:bodyPr>
          <a:lstStyle/>
          <a:p>
            <a:pPr algn="ctr"/>
            <a:r>
              <a:rPr lang="zh-CN" altLang="en-US" dirty="0" smtClean="0">
                <a:latin typeface="+mj-ea"/>
                <a:ea typeface="+mj-ea"/>
              </a:rPr>
              <a:t>采购管理科：后勤</a:t>
            </a:r>
            <a:r>
              <a:rPr lang="zh-CN" altLang="en-US" dirty="0">
                <a:latin typeface="+mj-ea"/>
                <a:ea typeface="+mj-ea"/>
              </a:rPr>
              <a:t>楼</a:t>
            </a:r>
            <a:r>
              <a:rPr lang="en-US" altLang="zh-CN" dirty="0">
                <a:latin typeface="+mj-ea"/>
                <a:ea typeface="+mj-ea"/>
              </a:rPr>
              <a:t>B411   </a:t>
            </a:r>
            <a:r>
              <a:rPr lang="en-US" altLang="zh-CN" dirty="0" smtClean="0">
                <a:latin typeface="+mj-ea"/>
                <a:ea typeface="+mj-ea"/>
              </a:rPr>
              <a:t>0519-88510571</a:t>
            </a:r>
            <a:endParaRPr lang="en-US" altLang="zh-CN" dirty="0">
              <a:latin typeface="+mj-ea"/>
              <a:ea typeface="+mj-ea"/>
            </a:endParaRPr>
          </a:p>
          <a:p>
            <a:pPr algn="ctr"/>
            <a:endParaRPr lang="zh-CN" altLang="en-US" dirty="0">
              <a:latin typeface="+mj-ea"/>
              <a:ea typeface="+mj-ea"/>
            </a:endParaRPr>
          </a:p>
          <a:p>
            <a:pPr algn="ctr"/>
            <a:r>
              <a:rPr lang="zh-CN" altLang="en-US" dirty="0" smtClean="0">
                <a:latin typeface="+mj-ea"/>
                <a:ea typeface="+mj-ea"/>
              </a:rPr>
              <a:t>招标管理科：后勤楼</a:t>
            </a:r>
            <a:r>
              <a:rPr lang="en-US" altLang="zh-CN" dirty="0" smtClean="0">
                <a:latin typeface="+mj-ea"/>
                <a:ea typeface="+mj-ea"/>
              </a:rPr>
              <a:t>B213   0519-88510224     </a:t>
            </a:r>
            <a:r>
              <a:rPr lang="zh-CN" altLang="en-US" dirty="0" smtClean="0">
                <a:latin typeface="+mj-ea"/>
                <a:ea typeface="+mj-ea"/>
              </a:rPr>
              <a:t>        </a:t>
            </a:r>
            <a:endParaRPr lang="zh-CN" altLang="en-US" dirty="0">
              <a:latin typeface="+mj-ea"/>
              <a:ea typeface="+mj-e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3"/>
          <p:cNvSpPr>
            <a:spLocks noChangeArrowheads="1"/>
          </p:cNvSpPr>
          <p:nvPr/>
        </p:nvSpPr>
        <p:spPr bwMode="auto">
          <a:xfrm>
            <a:off x="2279576" y="1845998"/>
            <a:ext cx="6668467" cy="1891287"/>
          </a:xfrm>
          <a:prstGeom prst="rect">
            <a:avLst/>
          </a:prstGeom>
          <a:noFill/>
          <a:ln w="9525">
            <a:noFill/>
            <a:miter lim="800000"/>
          </a:ln>
        </p:spPr>
        <p:txBody>
          <a:bodyPr wrap="square">
            <a:spAutoFit/>
          </a:bodyPr>
          <a:lstStyle/>
          <a:p>
            <a:pPr>
              <a:lnSpc>
                <a:spcPct val="150000"/>
              </a:lnSpc>
            </a:pPr>
            <a:r>
              <a:rPr lang="en-US" altLang="zh-CN" sz="2000" b="1" dirty="0" smtClean="0"/>
              <a:t>1. </a:t>
            </a:r>
            <a:r>
              <a:rPr lang="zh-CN" altLang="en-US" sz="2000" b="1" dirty="0" smtClean="0"/>
              <a:t>通过政策制度的介绍，宣传介绍学校为 什么这么采购，如何采购，买的周期多长。让各位管理员有个简单概念上的认识。</a:t>
            </a:r>
            <a:endParaRPr lang="en-US" altLang="zh-CN" sz="2000" b="1" dirty="0"/>
          </a:p>
          <a:p>
            <a:pPr>
              <a:lnSpc>
                <a:spcPct val="150000"/>
              </a:lnSpc>
            </a:pPr>
            <a:r>
              <a:rPr lang="en-US" altLang="zh-CN" sz="2000" b="1" dirty="0" smtClean="0"/>
              <a:t>2. </a:t>
            </a:r>
            <a:r>
              <a:rPr lang="zh-CN" altLang="en-US" sz="2000" b="1" dirty="0" smtClean="0"/>
              <a:t>介绍采购与招标管理系统的操作使用</a:t>
            </a:r>
            <a:endParaRPr lang="zh-CN" altLang="en-US" sz="2000" b="1" dirty="0"/>
          </a:p>
        </p:txBody>
      </p:sp>
      <p:sp>
        <p:nvSpPr>
          <p:cNvPr id="17" name="矩形 16"/>
          <p:cNvSpPr/>
          <p:nvPr/>
        </p:nvSpPr>
        <p:spPr bwMode="auto">
          <a:xfrm>
            <a:off x="250460" y="235758"/>
            <a:ext cx="11776439" cy="707886"/>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一、网络与教育技术中心简介</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8" name="组合 29"/>
          <p:cNvGrpSpPr/>
          <p:nvPr/>
        </p:nvGrpSpPr>
        <p:grpSpPr bwMode="auto">
          <a:xfrm>
            <a:off x="25400" y="139701"/>
            <a:ext cx="12132000" cy="900000"/>
            <a:chOff x="5554551" y="861109"/>
            <a:chExt cx="4729512" cy="523601"/>
          </a:xfrm>
        </p:grpSpPr>
        <p:sp>
          <p:nvSpPr>
            <p:cNvPr id="19" name="圆角矩形 18"/>
            <p:cNvSpPr/>
            <p:nvPr/>
          </p:nvSpPr>
          <p:spPr>
            <a:xfrm>
              <a:off x="5554551" y="861109"/>
              <a:ext cx="4729512" cy="523601"/>
            </a:xfrm>
            <a:prstGeom prst="roundRect">
              <a:avLst/>
            </a:prstGeom>
            <a:solidFill>
              <a:srgbClr val="A22700"/>
            </a:soli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矩形 19"/>
            <p:cNvSpPr/>
            <p:nvPr/>
          </p:nvSpPr>
          <p:spPr>
            <a:xfrm>
              <a:off x="5591171" y="916993"/>
              <a:ext cx="4590900" cy="411175"/>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、有关采购政策制度简介</a:t>
              </a:r>
            </a:p>
          </p:txBody>
        </p:sp>
      </p:grpSp>
      <p:grpSp>
        <p:nvGrpSpPr>
          <p:cNvPr id="23" name="组合 19"/>
          <p:cNvGrpSpPr/>
          <p:nvPr/>
        </p:nvGrpSpPr>
        <p:grpSpPr>
          <a:xfrm>
            <a:off x="25973" y="6092633"/>
            <a:ext cx="11803570" cy="674507"/>
            <a:chOff x="25973" y="6092633"/>
            <a:chExt cx="11803570" cy="674507"/>
          </a:xfrm>
        </p:grpSpPr>
        <p:sp>
          <p:nvSpPr>
            <p:cNvPr id="24" name="矩形 23"/>
            <p:cNvSpPr/>
            <p:nvPr/>
          </p:nvSpPr>
          <p:spPr>
            <a:xfrm>
              <a:off x="25973" y="6675411"/>
              <a:ext cx="9396000" cy="36000"/>
            </a:xfrm>
            <a:prstGeom prst="rect">
              <a:avLst/>
            </a:prstGeom>
            <a:gradFill flip="none" rotWithShape="1">
              <a:gsLst>
                <a:gs pos="0">
                  <a:srgbClr val="A22700"/>
                </a:gs>
                <a:gs pos="58000">
                  <a:schemeClr val="bg2">
                    <a:lumMod val="50000"/>
                  </a:schemeClr>
                </a:gs>
                <a:gs pos="100000">
                  <a:schemeClr val="bg2">
                    <a:lumMod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5151" y="6092633"/>
              <a:ext cx="2394392" cy="67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文本框 1"/>
          <p:cNvSpPr txBox="1"/>
          <p:nvPr/>
        </p:nvSpPr>
        <p:spPr>
          <a:xfrm>
            <a:off x="1125175" y="1954766"/>
            <a:ext cx="1226409" cy="369332"/>
          </a:xfrm>
          <a:prstGeom prst="rect">
            <a:avLst/>
          </a:prstGeom>
          <a:noFill/>
        </p:spPr>
        <p:txBody>
          <a:bodyPr wrap="square" rtlCol="0">
            <a:spAutoFit/>
          </a:bodyPr>
          <a:lstStyle/>
          <a:p>
            <a:r>
              <a:rPr lang="zh-CN" altLang="en-US" dirty="0" smtClean="0"/>
              <a:t>目的意义：</a:t>
            </a:r>
            <a:endParaRPr lang="zh-CN" altLang="en-US" dirty="0"/>
          </a:p>
        </p:txBody>
      </p:sp>
    </p:spTree>
    <p:extLst>
      <p:ext uri="{BB962C8B-B14F-4D97-AF65-F5344CB8AC3E}">
        <p14:creationId xmlns:p14="http://schemas.microsoft.com/office/powerpoint/2010/main" val="830178055"/>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3"/>
          <p:cNvSpPr>
            <a:spLocks noChangeArrowheads="1"/>
          </p:cNvSpPr>
          <p:nvPr/>
        </p:nvSpPr>
        <p:spPr bwMode="auto">
          <a:xfrm>
            <a:off x="966995" y="1275678"/>
            <a:ext cx="10081120" cy="4801314"/>
          </a:xfrm>
          <a:prstGeom prst="rect">
            <a:avLst/>
          </a:prstGeom>
          <a:noFill/>
          <a:ln w="9525">
            <a:noFill/>
            <a:miter lim="800000"/>
          </a:ln>
        </p:spPr>
        <p:txBody>
          <a:bodyPr wrap="square">
            <a:spAutoFit/>
          </a:bodyPr>
          <a:lstStyle/>
          <a:p>
            <a:r>
              <a:rPr lang="zh-CN" altLang="en-US" b="1" dirty="0" smtClean="0"/>
              <a:t>中华人民共和国</a:t>
            </a:r>
            <a:r>
              <a:rPr lang="zh-CN" altLang="en-US" b="1" dirty="0"/>
              <a:t>政府</a:t>
            </a:r>
            <a:r>
              <a:rPr lang="zh-CN" altLang="en-US" b="1" dirty="0" smtClean="0"/>
              <a:t>采购</a:t>
            </a:r>
            <a:r>
              <a:rPr lang="zh-CN" altLang="zh-CN" b="1" dirty="0" smtClean="0"/>
              <a:t>法</a:t>
            </a:r>
            <a:endParaRPr lang="en-US" altLang="zh-CN" b="1" dirty="0" smtClean="0"/>
          </a:p>
          <a:p>
            <a:endParaRPr lang="en-US" altLang="zh-CN" b="1" dirty="0"/>
          </a:p>
          <a:p>
            <a:r>
              <a:rPr lang="zh-CN" altLang="zh-CN" dirty="0"/>
              <a:t>第二条 在中华人民共和国境内进行的政府采购适用本法</a:t>
            </a:r>
            <a:r>
              <a:rPr lang="zh-CN" altLang="zh-CN" dirty="0" smtClean="0"/>
              <a:t>。</a:t>
            </a:r>
            <a:endParaRPr lang="en-US" altLang="zh-CN" dirty="0" smtClean="0"/>
          </a:p>
          <a:p>
            <a:endParaRPr lang="en-US" altLang="zh-CN" dirty="0" smtClean="0"/>
          </a:p>
          <a:p>
            <a:r>
              <a:rPr lang="zh-CN" altLang="zh-CN" dirty="0" smtClean="0"/>
              <a:t>政府</a:t>
            </a:r>
            <a:r>
              <a:rPr lang="zh-CN" altLang="zh-CN" dirty="0"/>
              <a:t>采购，是指</a:t>
            </a:r>
            <a:r>
              <a:rPr lang="zh-CN" altLang="zh-CN" dirty="0">
                <a:solidFill>
                  <a:srgbClr val="C00000"/>
                </a:solidFill>
              </a:rPr>
              <a:t>各级国家机关、事业单位和团体组织</a:t>
            </a:r>
            <a:r>
              <a:rPr lang="zh-CN" altLang="zh-CN" dirty="0"/>
              <a:t>，</a:t>
            </a:r>
            <a:r>
              <a:rPr lang="zh-CN" altLang="zh-CN" dirty="0">
                <a:solidFill>
                  <a:srgbClr val="C00000"/>
                </a:solidFill>
              </a:rPr>
              <a:t>使用财政性资金</a:t>
            </a:r>
            <a:r>
              <a:rPr lang="zh-CN" altLang="zh-CN" dirty="0"/>
              <a:t>采购依法制定的</a:t>
            </a:r>
            <a:r>
              <a:rPr lang="zh-CN" altLang="zh-CN" u="sng" dirty="0">
                <a:solidFill>
                  <a:srgbClr val="FF0000"/>
                </a:solidFill>
              </a:rPr>
              <a:t>集中采购目录</a:t>
            </a:r>
            <a:r>
              <a:rPr lang="zh-CN" altLang="zh-CN" dirty="0"/>
              <a:t>以内的或者</a:t>
            </a:r>
            <a:r>
              <a:rPr lang="zh-CN" altLang="zh-CN" u="sng" dirty="0">
                <a:solidFill>
                  <a:srgbClr val="FF0000"/>
                </a:solidFill>
              </a:rPr>
              <a:t>采购限额标准以上</a:t>
            </a:r>
            <a:r>
              <a:rPr lang="zh-CN" altLang="zh-CN" dirty="0"/>
              <a:t>的货物、工程和服务的行为</a:t>
            </a:r>
            <a:r>
              <a:rPr lang="zh-CN" altLang="zh-CN" dirty="0" smtClean="0"/>
              <a:t>。</a:t>
            </a:r>
            <a:endParaRPr lang="en-US" altLang="zh-CN" dirty="0" smtClean="0"/>
          </a:p>
          <a:p>
            <a:endParaRPr lang="en-US" altLang="zh-CN" dirty="0" smtClean="0"/>
          </a:p>
          <a:p>
            <a:r>
              <a:rPr lang="zh-CN" altLang="zh-CN" dirty="0"/>
              <a:t>第七条 政府采购实行</a:t>
            </a:r>
            <a:r>
              <a:rPr lang="zh-CN" altLang="zh-CN" dirty="0">
                <a:solidFill>
                  <a:srgbClr val="FF0000"/>
                </a:solidFill>
              </a:rPr>
              <a:t>集中采购</a:t>
            </a:r>
            <a:r>
              <a:rPr lang="zh-CN" altLang="zh-CN" dirty="0"/>
              <a:t>和</a:t>
            </a:r>
            <a:r>
              <a:rPr lang="zh-CN" altLang="zh-CN" dirty="0">
                <a:solidFill>
                  <a:srgbClr val="FF0000"/>
                </a:solidFill>
              </a:rPr>
              <a:t>分散采购</a:t>
            </a:r>
            <a:r>
              <a:rPr lang="zh-CN" altLang="zh-CN" dirty="0"/>
              <a:t>相结合。集中采购的范围由省级以上人民政府公布的集中采购目录确定</a:t>
            </a:r>
            <a:r>
              <a:rPr lang="zh-CN" altLang="zh-CN" dirty="0" smtClean="0"/>
              <a:t>。</a:t>
            </a:r>
            <a:endParaRPr lang="en-US" altLang="zh-CN" dirty="0" smtClean="0"/>
          </a:p>
          <a:p>
            <a:endParaRPr lang="en-US" altLang="zh-CN" b="1" dirty="0">
              <a:solidFill>
                <a:schemeClr val="bg1"/>
              </a:solidFill>
            </a:endParaRPr>
          </a:p>
          <a:p>
            <a:r>
              <a:rPr lang="zh-CN" altLang="zh-CN" dirty="0"/>
              <a:t>属于地方预算的政府采购项目，其集中采购目录由省、自治区、直辖市人民政府或者其授权的机构确定并公布</a:t>
            </a:r>
            <a:r>
              <a:rPr lang="zh-CN" altLang="zh-CN" dirty="0" smtClean="0"/>
              <a:t>。</a:t>
            </a:r>
            <a:r>
              <a:rPr lang="en-US" altLang="zh-CN" dirty="0" smtClean="0"/>
              <a:t> </a:t>
            </a:r>
            <a:r>
              <a:rPr lang="zh-CN" altLang="zh-CN" dirty="0" smtClean="0">
                <a:solidFill>
                  <a:srgbClr val="FF0000"/>
                </a:solidFill>
              </a:rPr>
              <a:t>纳入</a:t>
            </a:r>
            <a:r>
              <a:rPr lang="zh-CN" altLang="zh-CN" dirty="0">
                <a:solidFill>
                  <a:srgbClr val="FF0000"/>
                </a:solidFill>
              </a:rPr>
              <a:t>集中采购目录的政府采购项目，应当实行集中采购。</a:t>
            </a:r>
            <a:r>
              <a:rPr lang="zh-CN" altLang="en-US" dirty="0" smtClean="0"/>
              <a:t>（</a:t>
            </a:r>
            <a:r>
              <a:rPr lang="en-US" altLang="zh-CN" dirty="0" smtClean="0"/>
              <a:t>《</a:t>
            </a:r>
            <a:r>
              <a:rPr lang="zh-CN" altLang="en-US" dirty="0" smtClean="0"/>
              <a:t>江苏省</a:t>
            </a:r>
            <a:r>
              <a:rPr lang="en-US" altLang="zh-CN" dirty="0" smtClean="0"/>
              <a:t>2023</a:t>
            </a:r>
            <a:r>
              <a:rPr lang="zh-CN" altLang="en-US" dirty="0" smtClean="0"/>
              <a:t>年政府集中采购目录及标准</a:t>
            </a:r>
            <a:r>
              <a:rPr lang="en-US" altLang="zh-CN" dirty="0" smtClean="0"/>
              <a:t>》</a:t>
            </a:r>
            <a:r>
              <a:rPr lang="zh-CN" altLang="en-US" dirty="0" smtClean="0"/>
              <a:t>）</a:t>
            </a:r>
            <a:endParaRPr lang="zh-CN" altLang="zh-CN" dirty="0"/>
          </a:p>
          <a:p>
            <a:endParaRPr lang="en-US" altLang="zh-CN" b="1" dirty="0" smtClean="0">
              <a:solidFill>
                <a:schemeClr val="bg1"/>
              </a:solidFill>
            </a:endParaRPr>
          </a:p>
          <a:p>
            <a:r>
              <a:rPr lang="zh-CN" altLang="zh-CN" dirty="0"/>
              <a:t>第八条 政府采购限额标准</a:t>
            </a:r>
            <a:r>
              <a:rPr lang="zh-CN" altLang="zh-CN" dirty="0" smtClean="0"/>
              <a:t>，属于</a:t>
            </a:r>
            <a:r>
              <a:rPr lang="zh-CN" altLang="zh-CN" dirty="0"/>
              <a:t>地方预算的政府采购项目，由省、自治区、直辖市人民政府或者其授权的机构确定并公布</a:t>
            </a:r>
            <a:r>
              <a:rPr lang="zh-CN" altLang="zh-CN" dirty="0" smtClean="0"/>
              <a:t>。</a:t>
            </a:r>
            <a:r>
              <a:rPr lang="zh-CN" altLang="en-US" dirty="0"/>
              <a:t>（</a:t>
            </a:r>
            <a:r>
              <a:rPr lang="en-US" altLang="zh-CN" dirty="0"/>
              <a:t>《</a:t>
            </a:r>
            <a:r>
              <a:rPr lang="zh-CN" altLang="en-US" dirty="0"/>
              <a:t>江苏省</a:t>
            </a:r>
            <a:r>
              <a:rPr lang="en-US" altLang="zh-CN" dirty="0"/>
              <a:t>2023</a:t>
            </a:r>
            <a:r>
              <a:rPr lang="zh-CN" altLang="en-US" dirty="0"/>
              <a:t>年政府集中采购目录及标准</a:t>
            </a:r>
            <a:r>
              <a:rPr lang="en-US" altLang="zh-CN" dirty="0"/>
              <a:t>》</a:t>
            </a:r>
            <a:r>
              <a:rPr lang="zh-CN" altLang="en-US" dirty="0"/>
              <a:t>）</a:t>
            </a:r>
            <a:endParaRPr lang="zh-CN" altLang="zh-CN" dirty="0"/>
          </a:p>
          <a:p>
            <a:endParaRPr lang="zh-CN" altLang="en-US" b="1" dirty="0">
              <a:solidFill>
                <a:schemeClr val="bg1"/>
              </a:solidFill>
            </a:endParaRPr>
          </a:p>
        </p:txBody>
      </p:sp>
      <p:sp>
        <p:nvSpPr>
          <p:cNvPr id="17" name="矩形 16"/>
          <p:cNvSpPr/>
          <p:nvPr/>
        </p:nvSpPr>
        <p:spPr bwMode="auto">
          <a:xfrm>
            <a:off x="250460" y="235758"/>
            <a:ext cx="11776439" cy="707886"/>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一、网络与教育技术中心简介</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8" name="组合 29"/>
          <p:cNvGrpSpPr/>
          <p:nvPr/>
        </p:nvGrpSpPr>
        <p:grpSpPr bwMode="auto">
          <a:xfrm>
            <a:off x="25400" y="139701"/>
            <a:ext cx="12132000" cy="900000"/>
            <a:chOff x="5554551" y="861109"/>
            <a:chExt cx="4729512" cy="523601"/>
          </a:xfrm>
        </p:grpSpPr>
        <p:sp>
          <p:nvSpPr>
            <p:cNvPr id="19" name="圆角矩形 18"/>
            <p:cNvSpPr/>
            <p:nvPr/>
          </p:nvSpPr>
          <p:spPr>
            <a:xfrm>
              <a:off x="5554551" y="861109"/>
              <a:ext cx="4729512" cy="523601"/>
            </a:xfrm>
            <a:prstGeom prst="roundRect">
              <a:avLst/>
            </a:prstGeom>
            <a:solidFill>
              <a:srgbClr val="A22700"/>
            </a:soli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矩形 19"/>
            <p:cNvSpPr/>
            <p:nvPr/>
          </p:nvSpPr>
          <p:spPr>
            <a:xfrm>
              <a:off x="5591171" y="916993"/>
              <a:ext cx="4590900" cy="411175"/>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、有关采购政策制度简介</a:t>
              </a:r>
            </a:p>
          </p:txBody>
        </p:sp>
      </p:grpSp>
      <p:grpSp>
        <p:nvGrpSpPr>
          <p:cNvPr id="23" name="组合 19"/>
          <p:cNvGrpSpPr/>
          <p:nvPr/>
        </p:nvGrpSpPr>
        <p:grpSpPr>
          <a:xfrm>
            <a:off x="25973" y="6092633"/>
            <a:ext cx="11803570" cy="674507"/>
            <a:chOff x="25973" y="6092633"/>
            <a:chExt cx="11803570" cy="674507"/>
          </a:xfrm>
        </p:grpSpPr>
        <p:sp>
          <p:nvSpPr>
            <p:cNvPr id="24" name="矩形 23"/>
            <p:cNvSpPr/>
            <p:nvPr/>
          </p:nvSpPr>
          <p:spPr>
            <a:xfrm>
              <a:off x="25973" y="6675411"/>
              <a:ext cx="9396000" cy="36000"/>
            </a:xfrm>
            <a:prstGeom prst="rect">
              <a:avLst/>
            </a:prstGeom>
            <a:gradFill flip="none" rotWithShape="1">
              <a:gsLst>
                <a:gs pos="0">
                  <a:srgbClr val="A22700"/>
                </a:gs>
                <a:gs pos="58000">
                  <a:schemeClr val="bg2">
                    <a:lumMod val="50000"/>
                  </a:schemeClr>
                </a:gs>
                <a:gs pos="100000">
                  <a:schemeClr val="bg2">
                    <a:lumMod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5151" y="6092633"/>
              <a:ext cx="2394392" cy="67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bwMode="auto">
          <a:xfrm>
            <a:off x="250460" y="235758"/>
            <a:ext cx="11776439" cy="707886"/>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一、网络与教育技术中心简介</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8" name="组合 29"/>
          <p:cNvGrpSpPr/>
          <p:nvPr/>
        </p:nvGrpSpPr>
        <p:grpSpPr bwMode="auto">
          <a:xfrm>
            <a:off x="25400" y="139701"/>
            <a:ext cx="12132000" cy="900000"/>
            <a:chOff x="5554551" y="861109"/>
            <a:chExt cx="4729512" cy="523601"/>
          </a:xfrm>
        </p:grpSpPr>
        <p:sp>
          <p:nvSpPr>
            <p:cNvPr id="19" name="圆角矩形 18"/>
            <p:cNvSpPr/>
            <p:nvPr/>
          </p:nvSpPr>
          <p:spPr>
            <a:xfrm>
              <a:off x="5554551" y="861109"/>
              <a:ext cx="4729512" cy="523601"/>
            </a:xfrm>
            <a:prstGeom prst="roundRect">
              <a:avLst/>
            </a:prstGeom>
            <a:solidFill>
              <a:srgbClr val="A22700"/>
            </a:soli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矩形 19"/>
            <p:cNvSpPr/>
            <p:nvPr/>
          </p:nvSpPr>
          <p:spPr>
            <a:xfrm>
              <a:off x="5591171" y="916993"/>
              <a:ext cx="4590900" cy="411175"/>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、有关采购政策制度简介</a:t>
              </a:r>
            </a:p>
          </p:txBody>
        </p:sp>
      </p:grpSp>
      <p:grpSp>
        <p:nvGrpSpPr>
          <p:cNvPr id="23" name="组合 19"/>
          <p:cNvGrpSpPr/>
          <p:nvPr/>
        </p:nvGrpSpPr>
        <p:grpSpPr>
          <a:xfrm>
            <a:off x="25973" y="6092633"/>
            <a:ext cx="11803570" cy="674507"/>
            <a:chOff x="25973" y="6092633"/>
            <a:chExt cx="11803570" cy="674507"/>
          </a:xfrm>
        </p:grpSpPr>
        <p:sp>
          <p:nvSpPr>
            <p:cNvPr id="24" name="矩形 23"/>
            <p:cNvSpPr/>
            <p:nvPr/>
          </p:nvSpPr>
          <p:spPr>
            <a:xfrm>
              <a:off x="25973" y="6675411"/>
              <a:ext cx="9396000" cy="36000"/>
            </a:xfrm>
            <a:prstGeom prst="rect">
              <a:avLst/>
            </a:prstGeom>
            <a:gradFill flip="none" rotWithShape="1">
              <a:gsLst>
                <a:gs pos="0">
                  <a:srgbClr val="A22700"/>
                </a:gs>
                <a:gs pos="58000">
                  <a:schemeClr val="bg2">
                    <a:lumMod val="50000"/>
                  </a:schemeClr>
                </a:gs>
                <a:gs pos="100000">
                  <a:schemeClr val="bg2">
                    <a:lumMod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5151" y="6092633"/>
              <a:ext cx="2394392" cy="67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 name="图片 1"/>
          <p:cNvPicPr>
            <a:picLocks noChangeAspect="1"/>
          </p:cNvPicPr>
          <p:nvPr/>
        </p:nvPicPr>
        <p:blipFill>
          <a:blip r:embed="rId3"/>
          <a:stretch>
            <a:fillRect/>
          </a:stretch>
        </p:blipFill>
        <p:spPr>
          <a:xfrm>
            <a:off x="695400" y="1135758"/>
            <a:ext cx="5380952" cy="4990476"/>
          </a:xfrm>
          <a:prstGeom prst="rect">
            <a:avLst/>
          </a:prstGeom>
        </p:spPr>
      </p:pic>
      <p:pic>
        <p:nvPicPr>
          <p:cNvPr id="4" name="图片 3"/>
          <p:cNvPicPr>
            <a:picLocks noChangeAspect="1"/>
          </p:cNvPicPr>
          <p:nvPr/>
        </p:nvPicPr>
        <p:blipFill>
          <a:blip r:embed="rId4"/>
          <a:stretch>
            <a:fillRect/>
          </a:stretch>
        </p:blipFill>
        <p:spPr>
          <a:xfrm>
            <a:off x="6179771" y="1205064"/>
            <a:ext cx="5371429" cy="2800000"/>
          </a:xfrm>
          <a:prstGeom prst="rect">
            <a:avLst/>
          </a:prstGeom>
        </p:spPr>
      </p:pic>
      <p:pic>
        <p:nvPicPr>
          <p:cNvPr id="6" name="图片 5"/>
          <p:cNvPicPr>
            <a:picLocks noChangeAspect="1"/>
          </p:cNvPicPr>
          <p:nvPr/>
        </p:nvPicPr>
        <p:blipFill>
          <a:blip r:embed="rId5"/>
          <a:stretch>
            <a:fillRect/>
          </a:stretch>
        </p:blipFill>
        <p:spPr>
          <a:xfrm>
            <a:off x="6168008" y="3933056"/>
            <a:ext cx="5428571" cy="2380952"/>
          </a:xfrm>
          <a:prstGeom prst="rect">
            <a:avLst/>
          </a:prstGeom>
        </p:spPr>
      </p:pic>
    </p:spTree>
    <p:extLst>
      <p:ext uri="{BB962C8B-B14F-4D97-AF65-F5344CB8AC3E}">
        <p14:creationId xmlns:p14="http://schemas.microsoft.com/office/powerpoint/2010/main" val="5934879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bwMode="auto">
          <a:xfrm>
            <a:off x="250460" y="235758"/>
            <a:ext cx="11776439" cy="707886"/>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一、网络与教育技术中心简介</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8" name="组合 29"/>
          <p:cNvGrpSpPr/>
          <p:nvPr/>
        </p:nvGrpSpPr>
        <p:grpSpPr bwMode="auto">
          <a:xfrm>
            <a:off x="25400" y="139701"/>
            <a:ext cx="12132000" cy="900000"/>
            <a:chOff x="5554551" y="861109"/>
            <a:chExt cx="4729512" cy="523601"/>
          </a:xfrm>
        </p:grpSpPr>
        <p:sp>
          <p:nvSpPr>
            <p:cNvPr id="19" name="圆角矩形 18"/>
            <p:cNvSpPr/>
            <p:nvPr/>
          </p:nvSpPr>
          <p:spPr>
            <a:xfrm>
              <a:off x="5554551" y="861109"/>
              <a:ext cx="4729512" cy="523601"/>
            </a:xfrm>
            <a:prstGeom prst="roundRect">
              <a:avLst/>
            </a:prstGeom>
            <a:solidFill>
              <a:srgbClr val="A22700"/>
            </a:soli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矩形 19"/>
            <p:cNvSpPr/>
            <p:nvPr/>
          </p:nvSpPr>
          <p:spPr>
            <a:xfrm>
              <a:off x="5591171" y="916993"/>
              <a:ext cx="4590900" cy="411175"/>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、有关采购政策制度简介</a:t>
              </a:r>
            </a:p>
          </p:txBody>
        </p:sp>
      </p:grpSp>
      <p:grpSp>
        <p:nvGrpSpPr>
          <p:cNvPr id="23" name="组合 19"/>
          <p:cNvGrpSpPr/>
          <p:nvPr/>
        </p:nvGrpSpPr>
        <p:grpSpPr>
          <a:xfrm>
            <a:off x="25973" y="6092633"/>
            <a:ext cx="11803570" cy="674507"/>
            <a:chOff x="25973" y="6092633"/>
            <a:chExt cx="11803570" cy="674507"/>
          </a:xfrm>
        </p:grpSpPr>
        <p:sp>
          <p:nvSpPr>
            <p:cNvPr id="24" name="矩形 23"/>
            <p:cNvSpPr/>
            <p:nvPr/>
          </p:nvSpPr>
          <p:spPr>
            <a:xfrm>
              <a:off x="25973" y="6675411"/>
              <a:ext cx="9396000" cy="36000"/>
            </a:xfrm>
            <a:prstGeom prst="rect">
              <a:avLst/>
            </a:prstGeom>
            <a:gradFill flip="none" rotWithShape="1">
              <a:gsLst>
                <a:gs pos="0">
                  <a:srgbClr val="A22700"/>
                </a:gs>
                <a:gs pos="58000">
                  <a:schemeClr val="bg2">
                    <a:lumMod val="50000"/>
                  </a:schemeClr>
                </a:gs>
                <a:gs pos="100000">
                  <a:schemeClr val="bg2">
                    <a:lumMod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5151" y="6092633"/>
              <a:ext cx="2394392" cy="67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 name="图片 1"/>
          <p:cNvPicPr>
            <a:picLocks noChangeAspect="1"/>
          </p:cNvPicPr>
          <p:nvPr/>
        </p:nvPicPr>
        <p:blipFill>
          <a:blip r:embed="rId3"/>
          <a:stretch>
            <a:fillRect/>
          </a:stretch>
        </p:blipFill>
        <p:spPr>
          <a:xfrm>
            <a:off x="2711624" y="1556792"/>
            <a:ext cx="5542857" cy="2857143"/>
          </a:xfrm>
          <a:prstGeom prst="rect">
            <a:avLst/>
          </a:prstGeom>
        </p:spPr>
      </p:pic>
      <p:pic>
        <p:nvPicPr>
          <p:cNvPr id="3" name="图片 2"/>
          <p:cNvPicPr>
            <a:picLocks noChangeAspect="1"/>
          </p:cNvPicPr>
          <p:nvPr/>
        </p:nvPicPr>
        <p:blipFill>
          <a:blip r:embed="rId4"/>
          <a:stretch>
            <a:fillRect/>
          </a:stretch>
        </p:blipFill>
        <p:spPr>
          <a:xfrm>
            <a:off x="2711624" y="4441813"/>
            <a:ext cx="5542857" cy="609524"/>
          </a:xfrm>
          <a:prstGeom prst="rect">
            <a:avLst/>
          </a:prstGeom>
        </p:spPr>
      </p:pic>
    </p:spTree>
    <p:extLst>
      <p:ext uri="{BB962C8B-B14F-4D97-AF65-F5344CB8AC3E}">
        <p14:creationId xmlns:p14="http://schemas.microsoft.com/office/powerpoint/2010/main" val="359512721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bwMode="auto">
          <a:xfrm>
            <a:off x="250460" y="235758"/>
            <a:ext cx="11776439" cy="707886"/>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一、网络与教育技术中心简介</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8" name="组合 29"/>
          <p:cNvGrpSpPr/>
          <p:nvPr/>
        </p:nvGrpSpPr>
        <p:grpSpPr bwMode="auto">
          <a:xfrm>
            <a:off x="25400" y="139701"/>
            <a:ext cx="12132000" cy="900000"/>
            <a:chOff x="5554551" y="861109"/>
            <a:chExt cx="4729512" cy="523601"/>
          </a:xfrm>
        </p:grpSpPr>
        <p:sp>
          <p:nvSpPr>
            <p:cNvPr id="19" name="圆角矩形 18"/>
            <p:cNvSpPr/>
            <p:nvPr/>
          </p:nvSpPr>
          <p:spPr>
            <a:xfrm>
              <a:off x="5554551" y="861109"/>
              <a:ext cx="4729512" cy="523601"/>
            </a:xfrm>
            <a:prstGeom prst="roundRect">
              <a:avLst/>
            </a:prstGeom>
            <a:solidFill>
              <a:srgbClr val="A22700"/>
            </a:soli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矩形 19"/>
            <p:cNvSpPr/>
            <p:nvPr/>
          </p:nvSpPr>
          <p:spPr>
            <a:xfrm>
              <a:off x="5591171" y="916993"/>
              <a:ext cx="4590900" cy="411175"/>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、有关采购政策制度简介</a:t>
              </a:r>
            </a:p>
          </p:txBody>
        </p:sp>
      </p:grpSp>
      <p:grpSp>
        <p:nvGrpSpPr>
          <p:cNvPr id="23" name="组合 19"/>
          <p:cNvGrpSpPr/>
          <p:nvPr/>
        </p:nvGrpSpPr>
        <p:grpSpPr>
          <a:xfrm>
            <a:off x="25973" y="6092633"/>
            <a:ext cx="11803570" cy="674507"/>
            <a:chOff x="25973" y="6092633"/>
            <a:chExt cx="11803570" cy="674507"/>
          </a:xfrm>
        </p:grpSpPr>
        <p:sp>
          <p:nvSpPr>
            <p:cNvPr id="24" name="矩形 23"/>
            <p:cNvSpPr/>
            <p:nvPr/>
          </p:nvSpPr>
          <p:spPr>
            <a:xfrm>
              <a:off x="25973" y="6675411"/>
              <a:ext cx="9396000" cy="36000"/>
            </a:xfrm>
            <a:prstGeom prst="rect">
              <a:avLst/>
            </a:prstGeom>
            <a:gradFill flip="none" rotWithShape="1">
              <a:gsLst>
                <a:gs pos="0">
                  <a:srgbClr val="A22700"/>
                </a:gs>
                <a:gs pos="58000">
                  <a:schemeClr val="bg2">
                    <a:lumMod val="50000"/>
                  </a:schemeClr>
                </a:gs>
                <a:gs pos="100000">
                  <a:schemeClr val="bg2">
                    <a:lumMod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5151" y="6092633"/>
              <a:ext cx="2394392" cy="67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矩形 3"/>
          <p:cNvSpPr/>
          <p:nvPr/>
        </p:nvSpPr>
        <p:spPr>
          <a:xfrm>
            <a:off x="1487488" y="1916832"/>
            <a:ext cx="9649072" cy="3416320"/>
          </a:xfrm>
          <a:prstGeom prst="rect">
            <a:avLst/>
          </a:prstGeom>
        </p:spPr>
        <p:txBody>
          <a:bodyPr wrap="square">
            <a:spAutoFit/>
          </a:bodyPr>
          <a:lstStyle/>
          <a:p>
            <a:r>
              <a:rPr lang="zh-CN" altLang="en-US" b="1" dirty="0"/>
              <a:t>常州工学院采购与招投标管理办法（试行</a:t>
            </a:r>
            <a:r>
              <a:rPr lang="zh-CN" altLang="en-US" b="1" dirty="0" smtClean="0"/>
              <a:t>）</a:t>
            </a:r>
            <a:endParaRPr lang="en-US" altLang="zh-CN" b="1" dirty="0" smtClean="0"/>
          </a:p>
          <a:p>
            <a:endParaRPr lang="en-US" altLang="zh-CN" b="1" dirty="0" smtClean="0"/>
          </a:p>
          <a:p>
            <a:r>
              <a:rPr lang="zh-CN" altLang="en-US" dirty="0"/>
              <a:t>学校各类项目的采购途径（渠道）分为政府招标采购、网上商城采购（含协议供货）、委托代理机构采购、招投标办公室采购、二级单位自行采购五种</a:t>
            </a:r>
            <a:r>
              <a:rPr lang="zh-CN" altLang="en-US" dirty="0" smtClean="0"/>
              <a:t>。</a:t>
            </a:r>
            <a:endParaRPr lang="en-US" altLang="zh-CN" dirty="0" smtClean="0"/>
          </a:p>
          <a:p>
            <a:endParaRPr lang="en-US" altLang="zh-CN" b="1" dirty="0"/>
          </a:p>
          <a:p>
            <a:r>
              <a:rPr lang="zh-CN" altLang="en-US" dirty="0"/>
              <a:t>（四）招投标办公室采购</a:t>
            </a:r>
          </a:p>
          <a:p>
            <a:r>
              <a:rPr lang="zh-CN" altLang="en-US" dirty="0"/>
              <a:t>预算金额在</a:t>
            </a:r>
            <a:r>
              <a:rPr lang="en-US" altLang="zh-CN" dirty="0"/>
              <a:t>2</a:t>
            </a:r>
            <a:r>
              <a:rPr lang="zh-CN" altLang="en-US" dirty="0"/>
              <a:t>万元（含）以上</a:t>
            </a:r>
            <a:r>
              <a:rPr lang="en-US" altLang="zh-CN" dirty="0"/>
              <a:t>5</a:t>
            </a:r>
            <a:r>
              <a:rPr lang="zh-CN" altLang="en-US" dirty="0"/>
              <a:t>万元以下且在“集采目录”以外的货物类、服务类、租赁类、维修改造工程类项目，可由招</a:t>
            </a:r>
            <a:r>
              <a:rPr lang="zh-CN" altLang="en-US" dirty="0" smtClean="0"/>
              <a:t>投标</a:t>
            </a:r>
            <a:r>
              <a:rPr lang="zh-CN" altLang="en-US" dirty="0"/>
              <a:t>办公室根据项目特点和采购需求，选择询价、单一来源采购、竞争性磋商等方式自行组织采购。</a:t>
            </a:r>
            <a:endParaRPr lang="en-US" altLang="zh-CN" b="1" dirty="0" smtClean="0"/>
          </a:p>
          <a:p>
            <a:endParaRPr lang="en-US" altLang="zh-CN" b="1" dirty="0"/>
          </a:p>
          <a:p>
            <a:r>
              <a:rPr lang="zh-CN" altLang="en-US" b="1" dirty="0" smtClean="0"/>
              <a:t>采购品名  预算金额</a:t>
            </a:r>
            <a:endParaRPr lang="en-US" altLang="zh-CN" b="1" dirty="0" smtClean="0"/>
          </a:p>
          <a:p>
            <a:endParaRPr lang="zh-CN" altLang="en-US" b="1" dirty="0"/>
          </a:p>
        </p:txBody>
      </p:sp>
    </p:spTree>
    <p:extLst>
      <p:ext uri="{BB962C8B-B14F-4D97-AF65-F5344CB8AC3E}">
        <p14:creationId xmlns:p14="http://schemas.microsoft.com/office/powerpoint/2010/main" val="1898196523"/>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bwMode="auto">
          <a:xfrm>
            <a:off x="250460" y="235758"/>
            <a:ext cx="11776439" cy="707886"/>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一、网络与教育技术中心简介</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8" name="组合 29"/>
          <p:cNvGrpSpPr/>
          <p:nvPr/>
        </p:nvGrpSpPr>
        <p:grpSpPr bwMode="auto">
          <a:xfrm>
            <a:off x="25400" y="139701"/>
            <a:ext cx="12132000" cy="900000"/>
            <a:chOff x="5554551" y="861109"/>
            <a:chExt cx="4729512" cy="523601"/>
          </a:xfrm>
        </p:grpSpPr>
        <p:sp>
          <p:nvSpPr>
            <p:cNvPr id="19" name="圆角矩形 18"/>
            <p:cNvSpPr/>
            <p:nvPr/>
          </p:nvSpPr>
          <p:spPr>
            <a:xfrm>
              <a:off x="5554551" y="861109"/>
              <a:ext cx="4729512" cy="523601"/>
            </a:xfrm>
            <a:prstGeom prst="roundRect">
              <a:avLst/>
            </a:prstGeom>
            <a:solidFill>
              <a:srgbClr val="A22700"/>
            </a:soli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矩形 19"/>
            <p:cNvSpPr/>
            <p:nvPr/>
          </p:nvSpPr>
          <p:spPr>
            <a:xfrm>
              <a:off x="5591171" y="916993"/>
              <a:ext cx="4590900" cy="411175"/>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、有关采购政策制度简介</a:t>
              </a:r>
            </a:p>
          </p:txBody>
        </p:sp>
      </p:grpSp>
      <p:grpSp>
        <p:nvGrpSpPr>
          <p:cNvPr id="23" name="组合 19"/>
          <p:cNvGrpSpPr/>
          <p:nvPr/>
        </p:nvGrpSpPr>
        <p:grpSpPr>
          <a:xfrm>
            <a:off x="25973" y="6092633"/>
            <a:ext cx="11803570" cy="674507"/>
            <a:chOff x="25973" y="6092633"/>
            <a:chExt cx="11803570" cy="674507"/>
          </a:xfrm>
        </p:grpSpPr>
        <p:sp>
          <p:nvSpPr>
            <p:cNvPr id="24" name="矩形 23"/>
            <p:cNvSpPr/>
            <p:nvPr/>
          </p:nvSpPr>
          <p:spPr>
            <a:xfrm>
              <a:off x="25973" y="6675411"/>
              <a:ext cx="9396000" cy="36000"/>
            </a:xfrm>
            <a:prstGeom prst="rect">
              <a:avLst/>
            </a:prstGeom>
            <a:gradFill flip="none" rotWithShape="1">
              <a:gsLst>
                <a:gs pos="0">
                  <a:srgbClr val="A22700"/>
                </a:gs>
                <a:gs pos="58000">
                  <a:schemeClr val="bg2">
                    <a:lumMod val="50000"/>
                  </a:schemeClr>
                </a:gs>
                <a:gs pos="100000">
                  <a:schemeClr val="bg2">
                    <a:lumMod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5151" y="6092633"/>
              <a:ext cx="2394392" cy="67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矩形 1"/>
          <p:cNvSpPr/>
          <p:nvPr/>
        </p:nvSpPr>
        <p:spPr>
          <a:xfrm>
            <a:off x="1199456" y="1859340"/>
            <a:ext cx="9865096" cy="3693319"/>
          </a:xfrm>
          <a:prstGeom prst="rect">
            <a:avLst/>
          </a:prstGeom>
        </p:spPr>
        <p:txBody>
          <a:bodyPr wrap="square">
            <a:spAutoFit/>
          </a:bodyPr>
          <a:lstStyle/>
          <a:p>
            <a:r>
              <a:rPr lang="zh-CN" altLang="en-US" b="1" dirty="0"/>
              <a:t>常州工学院采购与招投标管理办法（试行）</a:t>
            </a:r>
            <a:endParaRPr lang="en-US" altLang="zh-CN" b="1" dirty="0"/>
          </a:p>
          <a:p>
            <a:endParaRPr lang="en-US" altLang="zh-CN" dirty="0" smtClean="0">
              <a:solidFill>
                <a:srgbClr val="000000"/>
              </a:solidFill>
              <a:latin typeface="FangSong_GB2312" panose="02010609030101010101" pitchFamily="49" charset="-122"/>
              <a:ea typeface="FangSong_GB2312" panose="02010609030101010101" pitchFamily="49" charset="-122"/>
            </a:endParaRPr>
          </a:p>
          <a:p>
            <a:r>
              <a:rPr lang="zh-CN" altLang="en-US" dirty="0" smtClean="0">
                <a:solidFill>
                  <a:srgbClr val="000000"/>
                </a:solidFill>
                <a:latin typeface="FangSong_GB2312" panose="02010609030101010101" pitchFamily="49" charset="-122"/>
                <a:ea typeface="FangSong_GB2312" panose="02010609030101010101" pitchFamily="49" charset="-122"/>
              </a:rPr>
              <a:t>审批程序</a:t>
            </a:r>
            <a:endParaRPr lang="en-US" altLang="zh-CN" dirty="0" smtClean="0">
              <a:solidFill>
                <a:srgbClr val="000000"/>
              </a:solidFill>
              <a:latin typeface="FangSong_GB2312" panose="02010609030101010101" pitchFamily="49" charset="-122"/>
              <a:ea typeface="FangSong_GB2312" panose="02010609030101010101" pitchFamily="49" charset="-122"/>
            </a:endParaRPr>
          </a:p>
          <a:p>
            <a:endParaRPr lang="zh-CN" altLang="en-US" dirty="0">
              <a:solidFill>
                <a:srgbClr val="000000"/>
              </a:solidFill>
              <a:latin typeface="FangSong_GB2312" panose="02010609030101010101" pitchFamily="49" charset="-122"/>
              <a:ea typeface="FangSong_GB2312" panose="02010609030101010101" pitchFamily="49" charset="-122"/>
            </a:endParaRPr>
          </a:p>
          <a:p>
            <a:r>
              <a:rPr lang="en-US" altLang="zh-CN" dirty="0">
                <a:solidFill>
                  <a:srgbClr val="000000"/>
                </a:solidFill>
                <a:latin typeface="Times New Roman" panose="02020603050405020304" pitchFamily="18" charset="0"/>
                <a:ea typeface="FangSong_GB2312" panose="02010609030101010101" pitchFamily="49" charset="-122"/>
              </a:rPr>
              <a:t>1</a:t>
            </a:r>
            <a:r>
              <a:rPr lang="zh-CN" altLang="en-US" dirty="0">
                <a:solidFill>
                  <a:srgbClr val="000000"/>
                </a:solidFill>
                <a:latin typeface="FangSong_GB2312" panose="02010609030101010101" pitchFamily="49" charset="-122"/>
                <a:ea typeface="FangSong_GB2312" panose="02010609030101010101" pitchFamily="49" charset="-122"/>
              </a:rPr>
              <a:t>．中央和地方财政资金专项、纳入年度预算的职能部门和二级学院专项、已获批的教学建设和教学研究项目，无论采用招标方式还是非招标方式进行采购，均需及时申报采购计划，纳入每年的资产管理委员会会议审议、校长办公会或党委常委会审定。</a:t>
            </a:r>
          </a:p>
          <a:p>
            <a:endParaRPr lang="en-US" altLang="zh-CN" dirty="0" smtClean="0">
              <a:solidFill>
                <a:srgbClr val="000000"/>
              </a:solidFill>
              <a:latin typeface="FangSong_GB2312" panose="02010609030101010101" pitchFamily="49" charset="-122"/>
              <a:ea typeface="FangSong_GB2312" panose="02010609030101010101" pitchFamily="49" charset="-122"/>
            </a:endParaRPr>
          </a:p>
          <a:p>
            <a:r>
              <a:rPr lang="zh-CN" altLang="en-US" dirty="0" smtClean="0">
                <a:solidFill>
                  <a:srgbClr val="000000"/>
                </a:solidFill>
                <a:latin typeface="FangSong_GB2312" panose="02010609030101010101" pitchFamily="49" charset="-122"/>
                <a:ea typeface="FangSong_GB2312" panose="02010609030101010101" pitchFamily="49" charset="-122"/>
              </a:rPr>
              <a:t>未经</a:t>
            </a:r>
            <a:r>
              <a:rPr lang="zh-CN" altLang="en-US" dirty="0">
                <a:solidFill>
                  <a:srgbClr val="000000"/>
                </a:solidFill>
                <a:latin typeface="FangSong_GB2312" panose="02010609030101010101" pitchFamily="49" charset="-122"/>
                <a:ea typeface="FangSong_GB2312" panose="02010609030101010101" pitchFamily="49" charset="-122"/>
              </a:rPr>
              <a:t>学校审定的采购计划，遇有特殊情况急需采购时，需</a:t>
            </a:r>
            <a:r>
              <a:rPr lang="zh-CN" altLang="en-US" dirty="0" smtClean="0">
                <a:solidFill>
                  <a:srgbClr val="000000"/>
                </a:solidFill>
                <a:latin typeface="FangSong_GB2312" panose="02010609030101010101" pitchFamily="49" charset="-122"/>
                <a:ea typeface="FangSong_GB2312" panose="02010609030101010101" pitchFamily="49" charset="-122"/>
              </a:rPr>
              <a:t>根</a:t>
            </a:r>
            <a:r>
              <a:rPr lang="zh-CN" altLang="en-US" dirty="0"/>
              <a:t>据资金来源及采购规模，分级办理审批手续，经招投标办公室核查后实施采购</a:t>
            </a:r>
            <a:r>
              <a:rPr lang="zh-CN" altLang="en-US" dirty="0" smtClean="0"/>
              <a:t>。</a:t>
            </a:r>
            <a:endParaRPr lang="en-US" altLang="zh-CN" dirty="0" smtClean="0"/>
          </a:p>
          <a:p>
            <a:endParaRPr lang="en-US" altLang="zh-CN" dirty="0" smtClean="0"/>
          </a:p>
          <a:p>
            <a:r>
              <a:rPr lang="en-US" altLang="zh-CN" dirty="0"/>
              <a:t>2</a:t>
            </a:r>
            <a:r>
              <a:rPr lang="zh-CN" altLang="en-US" dirty="0"/>
              <a:t>．已获得经费的纵向和横向科研项目购买仪器设备或科研服务，按照纵横向科研项目的有关管理规定</a:t>
            </a:r>
            <a:r>
              <a:rPr lang="zh-CN" altLang="en-US" dirty="0" smtClean="0"/>
              <a:t>，履行相关审批程序后，报招</a:t>
            </a:r>
            <a:r>
              <a:rPr lang="zh-CN" altLang="en-US" dirty="0"/>
              <a:t>投标办公室核查后实施采购。</a:t>
            </a:r>
          </a:p>
        </p:txBody>
      </p:sp>
    </p:spTree>
    <p:extLst>
      <p:ext uri="{BB962C8B-B14F-4D97-AF65-F5344CB8AC3E}">
        <p14:creationId xmlns:p14="http://schemas.microsoft.com/office/powerpoint/2010/main" val="355241993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bwMode="auto">
          <a:xfrm>
            <a:off x="250460" y="235758"/>
            <a:ext cx="11776439" cy="707886"/>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一、网络与教育技术中心简介</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8" name="组合 29"/>
          <p:cNvGrpSpPr/>
          <p:nvPr/>
        </p:nvGrpSpPr>
        <p:grpSpPr bwMode="auto">
          <a:xfrm>
            <a:off x="25400" y="139701"/>
            <a:ext cx="12132000" cy="900000"/>
            <a:chOff x="5554551" y="861109"/>
            <a:chExt cx="4729512" cy="523601"/>
          </a:xfrm>
        </p:grpSpPr>
        <p:sp>
          <p:nvSpPr>
            <p:cNvPr id="19" name="圆角矩形 18"/>
            <p:cNvSpPr/>
            <p:nvPr/>
          </p:nvSpPr>
          <p:spPr>
            <a:xfrm>
              <a:off x="5554551" y="861109"/>
              <a:ext cx="4729512" cy="523601"/>
            </a:xfrm>
            <a:prstGeom prst="roundRect">
              <a:avLst/>
            </a:prstGeom>
            <a:solidFill>
              <a:srgbClr val="A22700"/>
            </a:soli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矩形 19"/>
            <p:cNvSpPr/>
            <p:nvPr/>
          </p:nvSpPr>
          <p:spPr>
            <a:xfrm>
              <a:off x="5591171" y="916993"/>
              <a:ext cx="4590900" cy="411175"/>
            </a:xfrm>
            <a:prstGeom prst="rect">
              <a:avLst/>
            </a:prstGeom>
          </p:spPr>
          <p:txBody>
            <a:bodyPr wrap="square">
              <a:spAutoFit/>
            </a:bodyPr>
            <a:lstStyle/>
            <a:p>
              <a:pPr>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、有关采购政策制度简介</a:t>
              </a:r>
            </a:p>
          </p:txBody>
        </p:sp>
      </p:grpSp>
      <p:grpSp>
        <p:nvGrpSpPr>
          <p:cNvPr id="23" name="组合 19"/>
          <p:cNvGrpSpPr/>
          <p:nvPr/>
        </p:nvGrpSpPr>
        <p:grpSpPr>
          <a:xfrm>
            <a:off x="25973" y="6092633"/>
            <a:ext cx="11803570" cy="674507"/>
            <a:chOff x="25973" y="6092633"/>
            <a:chExt cx="11803570" cy="674507"/>
          </a:xfrm>
        </p:grpSpPr>
        <p:sp>
          <p:nvSpPr>
            <p:cNvPr id="24" name="矩形 23"/>
            <p:cNvSpPr/>
            <p:nvPr/>
          </p:nvSpPr>
          <p:spPr>
            <a:xfrm>
              <a:off x="25973" y="6675411"/>
              <a:ext cx="9396000" cy="36000"/>
            </a:xfrm>
            <a:prstGeom prst="rect">
              <a:avLst/>
            </a:prstGeom>
            <a:gradFill flip="none" rotWithShape="1">
              <a:gsLst>
                <a:gs pos="0">
                  <a:srgbClr val="A22700"/>
                </a:gs>
                <a:gs pos="58000">
                  <a:schemeClr val="bg2">
                    <a:lumMod val="50000"/>
                  </a:schemeClr>
                </a:gs>
                <a:gs pos="100000">
                  <a:schemeClr val="bg2">
                    <a:lumMod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5151" y="6092633"/>
              <a:ext cx="2394392" cy="67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矩形 3"/>
          <p:cNvSpPr/>
          <p:nvPr/>
        </p:nvSpPr>
        <p:spPr>
          <a:xfrm>
            <a:off x="1343472" y="1720840"/>
            <a:ext cx="9649072" cy="646331"/>
          </a:xfrm>
          <a:prstGeom prst="rect">
            <a:avLst/>
          </a:prstGeom>
        </p:spPr>
        <p:txBody>
          <a:bodyPr wrap="square">
            <a:spAutoFit/>
          </a:bodyPr>
          <a:lstStyle/>
          <a:p>
            <a:r>
              <a:rPr lang="zh-CN" altLang="en-US" b="1" dirty="0"/>
              <a:t>常州工学院采购与招投标管理办法（试行）</a:t>
            </a:r>
            <a:endParaRPr lang="en-US" altLang="zh-CN" b="1" dirty="0"/>
          </a:p>
          <a:p>
            <a:endParaRPr lang="en-US" altLang="zh-CN" dirty="0" smtClean="0">
              <a:solidFill>
                <a:srgbClr val="000000"/>
              </a:solidFill>
              <a:latin typeface="FangSong_GB2312" panose="02010609030101010101" pitchFamily="49" charset="-122"/>
              <a:ea typeface="FangSong_GB2312" panose="02010609030101010101" pitchFamily="49" charset="-122"/>
            </a:endParaRPr>
          </a:p>
        </p:txBody>
      </p:sp>
      <p:pic>
        <p:nvPicPr>
          <p:cNvPr id="3" name="图片 2"/>
          <p:cNvPicPr>
            <a:picLocks noChangeAspect="1"/>
          </p:cNvPicPr>
          <p:nvPr/>
        </p:nvPicPr>
        <p:blipFill>
          <a:blip r:embed="rId3"/>
          <a:stretch>
            <a:fillRect/>
          </a:stretch>
        </p:blipFill>
        <p:spPr>
          <a:xfrm>
            <a:off x="2207568" y="2564904"/>
            <a:ext cx="6095238" cy="1447619"/>
          </a:xfrm>
          <a:prstGeom prst="rect">
            <a:avLst/>
          </a:prstGeom>
        </p:spPr>
      </p:pic>
    </p:spTree>
    <p:extLst>
      <p:ext uri="{BB962C8B-B14F-4D97-AF65-F5344CB8AC3E}">
        <p14:creationId xmlns:p14="http://schemas.microsoft.com/office/powerpoint/2010/main" val="2945095169"/>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a27768eb-3ed9-4939-8f09-fc0beb8acf40"/>
  <p:tag name="COMMONDATA" val="eyJoZGlkIjoiNjdmZDA2NzMzMWM3NjE0NWY1OTFjNDIxNGRkYTgzY2YifQ=="/>
</p:tagLst>
</file>

<file path=ppt/theme/theme1.xml><?xml version="1.0" encoding="utf-8"?>
<a:theme xmlns:a="http://schemas.openxmlformats.org/drawingml/2006/main" name="Office 主题">
  <a:themeElements>
    <a:clrScheme name="Office 主题">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1250</TotalTime>
  <Words>1565</Words>
  <Application>Microsoft Office PowerPoint</Application>
  <PresentationFormat>宽屏</PresentationFormat>
  <Paragraphs>154</Paragraphs>
  <Slides>24</Slides>
  <Notes>14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FangSong_GB2312</vt:lpstr>
      <vt:lpstr>黑体</vt:lpstr>
      <vt:lpstr>宋体</vt:lpstr>
      <vt:lpstr>微软雅黑</vt:lpstr>
      <vt:lpstr>Arial</vt:lpstr>
      <vt:lpstr>Arial Narrow</vt:lpstr>
      <vt:lpstr>Calibri</vt:lpstr>
      <vt:lpstr>Calibri Light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 采购周期</vt:lpstr>
      <vt:lpstr>1 采购周期</vt:lpstr>
      <vt:lpstr>1 采购周期</vt:lpstr>
      <vt:lpstr>2 合同签订</vt:lpstr>
      <vt:lpstr>3 需求拟制</vt:lpstr>
      <vt:lpstr>3 需求拟制</vt:lpstr>
      <vt:lpstr>3 需求拟制</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123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李秦岭</dc:creator>
  <cp:lastModifiedBy>jawave</cp:lastModifiedBy>
  <cp:revision>621</cp:revision>
  <dcterms:created xsi:type="dcterms:W3CDTF">2014-01-23T14:44:00Z</dcterms:created>
  <dcterms:modified xsi:type="dcterms:W3CDTF">2023-06-27T06:27:08Z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2052-11.1.0.12598</vt:lpwstr>
  </property>
  <property fmtid="{D5CDD505-2E9C-101B-9397-08002B2CF9AE}" pid="4" name="ICV">
    <vt:lpwstr>AC8A5A3202AE4406B740DBA19EF37367</vt:lpwstr>
  </property>
</Properties>
</file>